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g"/>
  <Override PartName="/ppt/media/image7.jpg" ContentType="image/jpg"/>
  <Override PartName="/ppt/media/image8.jpg" ContentType="image/jpg"/>
  <Override PartName="/ppt/media/image15.jpg" ContentType="image/jpg"/>
  <Override PartName="/ppt/media/image16.jpg" ContentType="image/jpg"/>
  <Override PartName="/ppt/media/image19.jpg" ContentType="image/jpg"/>
  <Override PartName="/ppt/media/image22.jpg" ContentType="image/jpg"/>
  <Override PartName="/ppt/media/image26.jpg" ContentType="image/jpg"/>
  <Override PartName="/ppt/media/image27.jpg" ContentType="image/jpg"/>
  <Override PartName="/ppt/media/image29.jpg" ContentType="image/jpg"/>
  <Override PartName="/ppt/media/image35.jpg" ContentType="image/jpg"/>
  <Override PartName="/ppt/media/image38.jpg" ContentType="image/jpg"/>
  <Override PartName="/ppt/media/image41.jpg" ContentType="image/jpg"/>
  <Override PartName="/ppt/media/image42.jpg" ContentType="image/jpg"/>
  <Override PartName="/ppt/media/image43.jpg" ContentType="image/jpg"/>
  <Override PartName="/ppt/notesSlides/notesSlide1.xml" ContentType="application/vnd.openxmlformats-officedocument.presentationml.notesSlide+xml"/>
  <Override PartName="/ppt/media/image55.jpg" ContentType="image/jpg"/>
  <Override PartName="/ppt/media/image5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3" r:id="rId1"/>
  </p:sldMasterIdLst>
  <p:notesMasterIdLst>
    <p:notesMasterId r:id="rId4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71F79-8A19-4AEF-96CB-DB02C67CA275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7643F-A1E7-4F80-A6FE-70F0BE2FF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40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7643F-A1E7-4F80-A6FE-70F0BE2FFB2E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09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BS102</a:t>
            </a:r>
            <a:r>
              <a:rPr lang="en-GB" spc="-15"/>
              <a:t> </a:t>
            </a:r>
            <a:r>
              <a:rPr lang="en-GB" spc="-5"/>
              <a:t>Discrete</a:t>
            </a:r>
            <a:r>
              <a:rPr lang="en-GB" spc="-55"/>
              <a:t> </a:t>
            </a:r>
            <a:r>
              <a:rPr lang="en-GB" spc="-5"/>
              <a:t>Mathematics</a:t>
            </a:r>
            <a:endParaRPr lang="en-GB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©Ahme</a:t>
            </a:r>
            <a:r>
              <a:rPr lang="en-GB"/>
              <a:t>d</a:t>
            </a:r>
            <a:r>
              <a:rPr lang="en-GB" spc="-45"/>
              <a:t> </a:t>
            </a:r>
            <a:r>
              <a:rPr lang="en-GB"/>
              <a:t>Ha</a:t>
            </a:r>
            <a:r>
              <a:rPr lang="en-GB" spc="-30"/>
              <a:t>g</a:t>
            </a:r>
            <a:r>
              <a:rPr lang="en-GB"/>
              <a:t>ag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02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BS102</a:t>
            </a:r>
            <a:r>
              <a:rPr lang="en-GB" spc="-15"/>
              <a:t> </a:t>
            </a:r>
            <a:r>
              <a:rPr lang="en-GB" spc="-5"/>
              <a:t>Discrete</a:t>
            </a:r>
            <a:r>
              <a:rPr lang="en-GB" spc="-55"/>
              <a:t> </a:t>
            </a:r>
            <a:r>
              <a:rPr lang="en-GB" spc="-5"/>
              <a:t>Mathematics</a:t>
            </a:r>
            <a:endParaRPr lang="en-GB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©Ahme</a:t>
            </a:r>
            <a:r>
              <a:rPr lang="en-GB"/>
              <a:t>d</a:t>
            </a:r>
            <a:r>
              <a:rPr lang="en-GB" spc="-45"/>
              <a:t> </a:t>
            </a:r>
            <a:r>
              <a:rPr lang="en-GB"/>
              <a:t>Ha</a:t>
            </a:r>
            <a:r>
              <a:rPr lang="en-GB" spc="-30"/>
              <a:t>g</a:t>
            </a:r>
            <a:r>
              <a:rPr lang="en-GB"/>
              <a:t>ag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39090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BS102</a:t>
            </a:r>
            <a:r>
              <a:rPr lang="en-GB" spc="-15"/>
              <a:t> </a:t>
            </a:r>
            <a:r>
              <a:rPr lang="en-GB" spc="-5"/>
              <a:t>Discrete</a:t>
            </a:r>
            <a:r>
              <a:rPr lang="en-GB" spc="-55"/>
              <a:t> </a:t>
            </a:r>
            <a:r>
              <a:rPr lang="en-GB" spc="-5"/>
              <a:t>Mathematics</a:t>
            </a:r>
            <a:endParaRPr lang="en-GB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©Ahme</a:t>
            </a:r>
            <a:r>
              <a:rPr lang="en-GB"/>
              <a:t>d</a:t>
            </a:r>
            <a:r>
              <a:rPr lang="en-GB" spc="-45"/>
              <a:t> </a:t>
            </a:r>
            <a:r>
              <a:rPr lang="en-GB"/>
              <a:t>Ha</a:t>
            </a:r>
            <a:r>
              <a:rPr lang="en-GB" spc="-30"/>
              <a:t>g</a:t>
            </a:r>
            <a:r>
              <a:rPr lang="en-GB"/>
              <a:t>ag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400534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BS102</a:t>
            </a:r>
            <a:r>
              <a:rPr lang="en-GB" spc="-15"/>
              <a:t> </a:t>
            </a:r>
            <a:r>
              <a:rPr lang="en-GB" spc="-5"/>
              <a:t>Discrete</a:t>
            </a:r>
            <a:r>
              <a:rPr lang="en-GB" spc="-55"/>
              <a:t> </a:t>
            </a:r>
            <a:r>
              <a:rPr lang="en-GB" spc="-5"/>
              <a:t>Mathematics</a:t>
            </a:r>
            <a:endParaRPr lang="en-GB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©Ahme</a:t>
            </a:r>
            <a:r>
              <a:rPr lang="en-GB"/>
              <a:t>d</a:t>
            </a:r>
            <a:r>
              <a:rPr lang="en-GB" spc="-45"/>
              <a:t> </a:t>
            </a:r>
            <a:r>
              <a:rPr lang="en-GB"/>
              <a:t>Ha</a:t>
            </a:r>
            <a:r>
              <a:rPr lang="en-GB" spc="-30"/>
              <a:t>g</a:t>
            </a:r>
            <a:r>
              <a:rPr lang="en-GB"/>
              <a:t>ag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124505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BS102</a:t>
            </a:r>
            <a:r>
              <a:rPr lang="en-GB" spc="-15"/>
              <a:t> </a:t>
            </a:r>
            <a:r>
              <a:rPr lang="en-GB" spc="-5"/>
              <a:t>Discrete</a:t>
            </a:r>
            <a:r>
              <a:rPr lang="en-GB" spc="-55"/>
              <a:t> </a:t>
            </a:r>
            <a:r>
              <a:rPr lang="en-GB" spc="-5"/>
              <a:t>Mathematics</a:t>
            </a:r>
            <a:endParaRPr lang="en-GB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©Ahme</a:t>
            </a:r>
            <a:r>
              <a:rPr lang="en-GB"/>
              <a:t>d</a:t>
            </a:r>
            <a:r>
              <a:rPr lang="en-GB" spc="-45"/>
              <a:t> </a:t>
            </a:r>
            <a:r>
              <a:rPr lang="en-GB"/>
              <a:t>Ha</a:t>
            </a:r>
            <a:r>
              <a:rPr lang="en-GB" spc="-30"/>
              <a:t>g</a:t>
            </a:r>
            <a:r>
              <a:rPr lang="en-GB"/>
              <a:t>ag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75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BS102</a:t>
            </a:r>
            <a:r>
              <a:rPr lang="en-GB" spc="-15"/>
              <a:t> </a:t>
            </a:r>
            <a:r>
              <a:rPr lang="en-GB" spc="-5"/>
              <a:t>Discrete</a:t>
            </a:r>
            <a:r>
              <a:rPr lang="en-GB" spc="-55"/>
              <a:t> </a:t>
            </a:r>
            <a:r>
              <a:rPr lang="en-GB" spc="-5"/>
              <a:t>Mathematics</a:t>
            </a:r>
            <a:endParaRPr lang="en-GB" spc="-5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©Ahme</a:t>
            </a:r>
            <a:r>
              <a:rPr lang="en-GB"/>
              <a:t>d</a:t>
            </a:r>
            <a:r>
              <a:rPr lang="en-GB" spc="-45"/>
              <a:t> </a:t>
            </a:r>
            <a:r>
              <a:rPr lang="en-GB"/>
              <a:t>Ha</a:t>
            </a:r>
            <a:r>
              <a:rPr lang="en-GB" spc="-30"/>
              <a:t>g</a:t>
            </a:r>
            <a:r>
              <a:rPr lang="en-GB"/>
              <a:t>ag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361397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BS102</a:t>
            </a:r>
            <a:r>
              <a:rPr lang="en-GB" spc="-15"/>
              <a:t> </a:t>
            </a:r>
            <a:r>
              <a:rPr lang="en-GB" spc="-5"/>
              <a:t>Discrete</a:t>
            </a:r>
            <a:r>
              <a:rPr lang="en-GB" spc="-55"/>
              <a:t> </a:t>
            </a:r>
            <a:r>
              <a:rPr lang="en-GB" spc="-5"/>
              <a:t>Mathematics</a:t>
            </a:r>
            <a:endParaRPr lang="en-GB" spc="-5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©Ahme</a:t>
            </a:r>
            <a:r>
              <a:rPr lang="en-GB"/>
              <a:t>d</a:t>
            </a:r>
            <a:r>
              <a:rPr lang="en-GB" spc="-45"/>
              <a:t> </a:t>
            </a:r>
            <a:r>
              <a:rPr lang="en-GB"/>
              <a:t>Ha</a:t>
            </a:r>
            <a:r>
              <a:rPr lang="en-GB" spc="-30"/>
              <a:t>g</a:t>
            </a:r>
            <a:r>
              <a:rPr lang="en-GB"/>
              <a:t>ag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71792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BS102</a:t>
            </a:r>
            <a:r>
              <a:rPr lang="en-GB" spc="-15"/>
              <a:t> </a:t>
            </a:r>
            <a:r>
              <a:rPr lang="en-GB" spc="-5"/>
              <a:t>Discrete</a:t>
            </a:r>
            <a:r>
              <a:rPr lang="en-GB" spc="-55"/>
              <a:t> </a:t>
            </a:r>
            <a:r>
              <a:rPr lang="en-GB" spc="-5"/>
              <a:t>Mathematics</a:t>
            </a:r>
            <a:endParaRPr lang="en-GB" spc="-5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©Ahme</a:t>
            </a:r>
            <a:r>
              <a:rPr lang="en-GB"/>
              <a:t>d</a:t>
            </a:r>
            <a:r>
              <a:rPr lang="en-GB" spc="-45"/>
              <a:t> </a:t>
            </a:r>
            <a:r>
              <a:rPr lang="en-GB"/>
              <a:t>Ha</a:t>
            </a:r>
            <a:r>
              <a:rPr lang="en-GB" spc="-30"/>
              <a:t>g</a:t>
            </a:r>
            <a:r>
              <a:rPr lang="en-GB"/>
              <a:t>ag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386097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BS102</a:t>
            </a:r>
            <a:r>
              <a:rPr lang="en-GB" spc="-15"/>
              <a:t> </a:t>
            </a:r>
            <a:r>
              <a:rPr lang="en-GB" spc="-5"/>
              <a:t>Discrete</a:t>
            </a:r>
            <a:r>
              <a:rPr lang="en-GB" spc="-55"/>
              <a:t> </a:t>
            </a:r>
            <a:r>
              <a:rPr lang="en-GB" spc="-5"/>
              <a:t>Mathematics</a:t>
            </a:r>
            <a:endParaRPr lang="en-GB" spc="-5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12700">
              <a:lnSpc>
                <a:spcPts val="1435"/>
              </a:lnSpc>
            </a:pPr>
            <a:r>
              <a:rPr lang="en-GB" spc="-5"/>
              <a:t>©Ahme</a:t>
            </a:r>
            <a:r>
              <a:rPr lang="en-GB"/>
              <a:t>d</a:t>
            </a:r>
            <a:r>
              <a:rPr lang="en-GB" spc="-45"/>
              <a:t> </a:t>
            </a:r>
            <a:r>
              <a:rPr lang="en-GB"/>
              <a:t>Ha</a:t>
            </a:r>
            <a:r>
              <a:rPr lang="en-GB" spc="-30"/>
              <a:t>g</a:t>
            </a:r>
            <a:r>
              <a:rPr lang="en-GB"/>
              <a:t>ag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189949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 marL="12700">
              <a:lnSpc>
                <a:spcPts val="1435"/>
              </a:lnSpc>
            </a:pPr>
            <a:r>
              <a:rPr lang="en-GB" spc="-5"/>
              <a:t>BS102</a:t>
            </a:r>
            <a:r>
              <a:rPr lang="en-GB" spc="-15"/>
              <a:t> </a:t>
            </a:r>
            <a:r>
              <a:rPr lang="en-GB" spc="-5"/>
              <a:t>Discrete</a:t>
            </a:r>
            <a:r>
              <a:rPr lang="en-GB" spc="-55"/>
              <a:t> </a:t>
            </a:r>
            <a:r>
              <a:rPr lang="en-GB" spc="-5"/>
              <a:t>Mathematics</a:t>
            </a:r>
            <a:endParaRPr lang="en-GB" spc="-5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12700">
              <a:lnSpc>
                <a:spcPts val="1435"/>
              </a:lnSpc>
            </a:pPr>
            <a:r>
              <a:rPr lang="en-GB" spc="-5"/>
              <a:t>©Ahme</a:t>
            </a:r>
            <a:r>
              <a:rPr lang="en-GB"/>
              <a:t>d</a:t>
            </a:r>
            <a:r>
              <a:rPr lang="en-GB" spc="-45"/>
              <a:t> </a:t>
            </a:r>
            <a:r>
              <a:rPr lang="en-GB"/>
              <a:t>Ha</a:t>
            </a:r>
            <a:r>
              <a:rPr lang="en-GB" spc="-30"/>
              <a:t>g</a:t>
            </a:r>
            <a:r>
              <a:rPr lang="en-GB"/>
              <a:t>ag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297996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435"/>
              </a:lnSpc>
            </a:pPr>
            <a:r>
              <a:rPr lang="en-GB" spc="-5"/>
              <a:t>BS102</a:t>
            </a:r>
            <a:r>
              <a:rPr lang="en-GB" spc="-15"/>
              <a:t> </a:t>
            </a:r>
            <a:r>
              <a:rPr lang="en-GB" spc="-5"/>
              <a:t>Discrete</a:t>
            </a:r>
            <a:r>
              <a:rPr lang="en-GB" spc="-55"/>
              <a:t> </a:t>
            </a:r>
            <a:r>
              <a:rPr lang="en-GB" spc="-5"/>
              <a:t>Mathematics</a:t>
            </a:r>
            <a:endParaRPr lang="en-GB" spc="-5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189611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12700">
              <a:lnSpc>
                <a:spcPts val="1435"/>
              </a:lnSpc>
            </a:pPr>
            <a:r>
              <a:rPr lang="en-GB" spc="-5"/>
              <a:t>BS102</a:t>
            </a:r>
            <a:r>
              <a:rPr lang="en-GB" spc="-15"/>
              <a:t> </a:t>
            </a:r>
            <a:r>
              <a:rPr lang="en-GB" spc="-5"/>
              <a:t>Discrete</a:t>
            </a:r>
            <a:r>
              <a:rPr lang="en-GB" spc="-55"/>
              <a:t> </a:t>
            </a:r>
            <a:r>
              <a:rPr lang="en-GB" spc="-5"/>
              <a:t>Mathematics</a:t>
            </a:r>
            <a:endParaRPr lang="en-GB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12700">
              <a:lnSpc>
                <a:spcPts val="1435"/>
              </a:lnSpc>
            </a:pPr>
            <a:r>
              <a:rPr lang="en-GB" spc="-5"/>
              <a:t>©Ahme</a:t>
            </a:r>
            <a:r>
              <a:rPr lang="en-GB"/>
              <a:t>d</a:t>
            </a:r>
            <a:r>
              <a:rPr lang="en-GB" spc="-45"/>
              <a:t> </a:t>
            </a:r>
            <a:r>
              <a:rPr lang="en-GB"/>
              <a:t>Ha</a:t>
            </a:r>
            <a:r>
              <a:rPr lang="en-GB" spc="-30"/>
              <a:t>g</a:t>
            </a:r>
            <a:r>
              <a:rPr lang="en-GB"/>
              <a:t>ag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lang="en-GB" spc="-5" smtClean="0"/>
              <a:t>‹#›</a:t>
            </a:fld>
            <a:endParaRPr lang="en-GB" spc="-5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29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1748" y="1475308"/>
            <a:ext cx="554164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endParaRPr sz="4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800" spc="-25" dirty="0">
                <a:latin typeface="Calibri"/>
                <a:cs typeface="Calibri"/>
              </a:rPr>
              <a:t>Discrete</a:t>
            </a:r>
            <a:r>
              <a:rPr sz="4800" spc="-70" dirty="0">
                <a:latin typeface="Calibri"/>
                <a:cs typeface="Calibri"/>
              </a:rPr>
              <a:t> </a:t>
            </a:r>
            <a:r>
              <a:rPr sz="4800" spc="-10" dirty="0">
                <a:latin typeface="Calibri"/>
                <a:cs typeface="Calibri"/>
              </a:rPr>
              <a:t>Mathematics</a:t>
            </a:r>
            <a:endParaRPr sz="48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32788" y="3338097"/>
            <a:ext cx="5702300" cy="1079500"/>
            <a:chOff x="1732788" y="3338097"/>
            <a:chExt cx="5702300" cy="1079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64794" y="3338097"/>
              <a:ext cx="1834992" cy="3778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2788" y="3604260"/>
              <a:ext cx="5702046" cy="81305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489328" y="3196209"/>
            <a:ext cx="6161405" cy="9521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1F487C"/>
                </a:solidFill>
                <a:latin typeface="Calibri"/>
                <a:cs typeface="Calibri"/>
              </a:rPr>
              <a:t>Chapter</a:t>
            </a:r>
            <a:r>
              <a:rPr sz="3200" b="1" spc="-6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1F487C"/>
                </a:solidFill>
                <a:latin typeface="Calibri"/>
                <a:cs typeface="Calibri"/>
              </a:rPr>
              <a:t>01</a:t>
            </a:r>
            <a:endParaRPr sz="3200" dirty="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  <a:spcBef>
                <a:spcPts val="10"/>
              </a:spcBef>
            </a:pPr>
            <a:r>
              <a:rPr sz="2900" b="1" spc="-5" dirty="0">
                <a:solidFill>
                  <a:srgbClr val="1F487C"/>
                </a:solidFill>
                <a:latin typeface="Calibri"/>
                <a:cs typeface="Calibri"/>
              </a:rPr>
              <a:t>The</a:t>
            </a:r>
            <a:r>
              <a:rPr sz="2900" b="1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1F487C"/>
                </a:solidFill>
                <a:latin typeface="Calibri"/>
                <a:cs typeface="Calibri"/>
              </a:rPr>
              <a:t>Foundations:</a:t>
            </a:r>
            <a:r>
              <a:rPr sz="2900" b="1" spc="-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1F487C"/>
                </a:solidFill>
                <a:latin typeface="Calibri"/>
                <a:cs typeface="Calibri"/>
              </a:rPr>
              <a:t>Logic</a:t>
            </a:r>
            <a:r>
              <a:rPr sz="2900" b="1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900" b="1" dirty="0">
                <a:solidFill>
                  <a:srgbClr val="1F487C"/>
                </a:solidFill>
                <a:latin typeface="Calibri"/>
                <a:cs typeface="Calibri"/>
              </a:rPr>
              <a:t>and</a:t>
            </a:r>
            <a:r>
              <a:rPr sz="2900" b="1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900" b="1" spc="-10" dirty="0">
                <a:solidFill>
                  <a:srgbClr val="1F487C"/>
                </a:solidFill>
                <a:latin typeface="Calibri"/>
                <a:cs typeface="Calibri"/>
              </a:rPr>
              <a:t>Proofs</a:t>
            </a:r>
            <a:endParaRPr sz="2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210" y="1930344"/>
            <a:ext cx="85248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  <a:tab pos="1144905" algn="l"/>
                <a:tab pos="1946275" algn="l"/>
                <a:tab pos="3142615" algn="l"/>
                <a:tab pos="3747770" algn="l"/>
                <a:tab pos="5022850" algn="l"/>
                <a:tab pos="7228840" algn="l"/>
              </a:tabLst>
            </a:pPr>
            <a:r>
              <a:rPr sz="2800" spc="-120" dirty="0">
                <a:latin typeface="Times New Roman"/>
                <a:cs typeface="Times New Roman"/>
              </a:rPr>
              <a:t>We	</a:t>
            </a:r>
            <a:r>
              <a:rPr sz="2800" spc="-5" dirty="0">
                <a:latin typeface="Times New Roman"/>
                <a:cs typeface="Times New Roman"/>
              </a:rPr>
              <a:t>use	letters	to	</a:t>
            </a:r>
            <a:r>
              <a:rPr sz="2800" dirty="0">
                <a:latin typeface="Times New Roman"/>
                <a:cs typeface="Times New Roman"/>
              </a:rPr>
              <a:t>denote	propositional	</a:t>
            </a:r>
            <a:r>
              <a:rPr sz="2800" spc="-5" dirty="0">
                <a:latin typeface="Times New Roman"/>
                <a:cs typeface="Times New Roman"/>
              </a:rPr>
              <a:t>variables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52400" y="2324735"/>
            <a:ext cx="8528685" cy="2208530"/>
          </a:xfrm>
          <a:prstGeom prst="rect">
            <a:avLst/>
          </a:prstGeom>
        </p:spPr>
        <p:txBody>
          <a:bodyPr vert="horz" wrap="square" lIns="0" tIns="25019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970"/>
              </a:spcBef>
            </a:pPr>
            <a:r>
              <a:rPr sz="2800" spc="-5" dirty="0">
                <a:latin typeface="Cambria Math"/>
                <a:cs typeface="Cambria Math"/>
              </a:rPr>
              <a:t>𝒑,</a:t>
            </a:r>
            <a:r>
              <a:rPr sz="2800" spc="-14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𝒒,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𝒓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𝒔,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…</a:t>
            </a:r>
            <a:endParaRPr sz="2800" dirty="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87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truth </a:t>
            </a:r>
            <a:r>
              <a:rPr sz="2800" spc="-5" dirty="0">
                <a:latin typeface="Times New Roman"/>
                <a:cs typeface="Times New Roman"/>
              </a:rPr>
              <a:t>value of a </a:t>
            </a:r>
            <a:r>
              <a:rPr sz="2800" dirty="0">
                <a:latin typeface="Times New Roman"/>
                <a:cs typeface="Times New Roman"/>
              </a:rPr>
              <a:t>proposition </a:t>
            </a:r>
            <a:r>
              <a:rPr sz="2800" spc="-5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true, </a:t>
            </a:r>
            <a:r>
              <a:rPr sz="2800" spc="-5" dirty="0">
                <a:latin typeface="Times New Roman"/>
                <a:cs typeface="Times New Roman"/>
              </a:rPr>
              <a:t>denoted by</a:t>
            </a:r>
            <a:r>
              <a:rPr sz="2800" spc="69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, if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 is a </a:t>
            </a:r>
            <a:r>
              <a:rPr sz="2800" dirty="0">
                <a:latin typeface="Times New Roman"/>
                <a:cs typeface="Times New Roman"/>
              </a:rPr>
              <a:t>true proposition </a:t>
            </a:r>
            <a:r>
              <a:rPr sz="2800" spc="-5" dirty="0">
                <a:latin typeface="Times New Roman"/>
                <a:cs typeface="Times New Roman"/>
              </a:rPr>
              <a:t>and false, </a:t>
            </a:r>
            <a:r>
              <a:rPr sz="2800" dirty="0">
                <a:latin typeface="Times New Roman"/>
                <a:cs typeface="Times New Roman"/>
              </a:rPr>
              <a:t>denoted </a:t>
            </a:r>
            <a:r>
              <a:rPr sz="2800" spc="-5" dirty="0">
                <a:latin typeface="Times New Roman"/>
                <a:cs typeface="Times New Roman"/>
              </a:rPr>
              <a:t>by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800" spc="-10" dirty="0">
                <a:latin typeface="Times New Roman"/>
                <a:cs typeface="Times New Roman"/>
              </a:rPr>
              <a:t>, </a:t>
            </a:r>
            <a:r>
              <a:rPr sz="2800" spc="-5" dirty="0">
                <a:latin typeface="Times New Roman"/>
                <a:cs typeface="Times New Roman"/>
              </a:rPr>
              <a:t>if it is a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false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proposition.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7200" y="909355"/>
            <a:ext cx="6190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Introduction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to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Propositional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Logic </a:t>
            </a:r>
            <a:r>
              <a:rPr sz="2800" b="1" dirty="0">
                <a:latin typeface="Times New Roman"/>
                <a:cs typeface="Times New Roman"/>
              </a:rPr>
              <a:t>(4/4)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26" y="901154"/>
            <a:ext cx="6099175" cy="1782445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Compound</a:t>
            </a:r>
            <a:r>
              <a:rPr sz="2800" b="1" spc="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Proposition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875"/>
              </a:spcBef>
              <a:buFont typeface="Arial MT"/>
              <a:buChar char="•"/>
              <a:tabLst>
                <a:tab pos="354965" algn="l"/>
                <a:tab pos="355600" algn="l"/>
                <a:tab pos="2238375" algn="l"/>
                <a:tab pos="4323715" algn="l"/>
                <a:tab pos="5060950" algn="l"/>
              </a:tabLst>
            </a:pPr>
            <a:r>
              <a:rPr sz="2800" spc="-5" dirty="0">
                <a:latin typeface="Times New Roman"/>
                <a:cs typeface="Times New Roman"/>
              </a:rPr>
              <a:t>Co</a:t>
            </a:r>
            <a:r>
              <a:rPr sz="2800" spc="-1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iti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ns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rm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d  </a:t>
            </a:r>
            <a:r>
              <a:rPr sz="2800" dirty="0">
                <a:latin typeface="Times New Roman"/>
                <a:cs typeface="Times New Roman"/>
              </a:rPr>
              <a:t>propositions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using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 operators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84850" y="1752726"/>
            <a:ext cx="716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om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0114" y="1752726"/>
            <a:ext cx="1151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existing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263028"/>
            <a:ext cx="4679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imes New Roman"/>
                <a:cs typeface="Times New Roman"/>
              </a:rPr>
              <a:t>Compound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Propositions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(1/23)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35417" y="3508279"/>
            <a:ext cx="5764530" cy="1687195"/>
            <a:chOff x="1835417" y="3508279"/>
            <a:chExt cx="5764530" cy="168719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5417" y="3508279"/>
              <a:ext cx="5574642" cy="141132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89497" y="4191762"/>
              <a:ext cx="1697989" cy="990600"/>
            </a:xfrm>
            <a:custGeom>
              <a:avLst/>
              <a:gdLst/>
              <a:ahLst/>
              <a:cxnLst/>
              <a:rect l="l" t="t" r="r" b="b"/>
              <a:pathLst>
                <a:path w="1697990" h="990600">
                  <a:moveTo>
                    <a:pt x="0" y="495300"/>
                  </a:moveTo>
                  <a:lnTo>
                    <a:pt x="8430" y="425224"/>
                  </a:lnTo>
                  <a:lnTo>
                    <a:pt x="32957" y="358169"/>
                  </a:lnTo>
                  <a:lnTo>
                    <a:pt x="72428" y="294806"/>
                  </a:lnTo>
                  <a:lnTo>
                    <a:pt x="97409" y="264718"/>
                  </a:lnTo>
                  <a:lnTo>
                    <a:pt x="125695" y="235805"/>
                  </a:lnTo>
                  <a:lnTo>
                    <a:pt x="157143" y="208150"/>
                  </a:lnTo>
                  <a:lnTo>
                    <a:pt x="191608" y="181836"/>
                  </a:lnTo>
                  <a:lnTo>
                    <a:pt x="228947" y="156948"/>
                  </a:lnTo>
                  <a:lnTo>
                    <a:pt x="269017" y="133570"/>
                  </a:lnTo>
                  <a:lnTo>
                    <a:pt x="311673" y="111785"/>
                  </a:lnTo>
                  <a:lnTo>
                    <a:pt x="356771" y="91677"/>
                  </a:lnTo>
                  <a:lnTo>
                    <a:pt x="404169" y="73330"/>
                  </a:lnTo>
                  <a:lnTo>
                    <a:pt x="453722" y="56827"/>
                  </a:lnTo>
                  <a:lnTo>
                    <a:pt x="505286" y="42253"/>
                  </a:lnTo>
                  <a:lnTo>
                    <a:pt x="558719" y="29692"/>
                  </a:lnTo>
                  <a:lnTo>
                    <a:pt x="613875" y="19226"/>
                  </a:lnTo>
                  <a:lnTo>
                    <a:pt x="670612" y="10940"/>
                  </a:lnTo>
                  <a:lnTo>
                    <a:pt x="728786" y="4918"/>
                  </a:lnTo>
                  <a:lnTo>
                    <a:pt x="788252" y="1243"/>
                  </a:lnTo>
                  <a:lnTo>
                    <a:pt x="848868" y="0"/>
                  </a:lnTo>
                  <a:lnTo>
                    <a:pt x="909483" y="1243"/>
                  </a:lnTo>
                  <a:lnTo>
                    <a:pt x="968949" y="4918"/>
                  </a:lnTo>
                  <a:lnTo>
                    <a:pt x="1027123" y="10940"/>
                  </a:lnTo>
                  <a:lnTo>
                    <a:pt x="1083860" y="19226"/>
                  </a:lnTo>
                  <a:lnTo>
                    <a:pt x="1139016" y="29692"/>
                  </a:lnTo>
                  <a:lnTo>
                    <a:pt x="1192449" y="42253"/>
                  </a:lnTo>
                  <a:lnTo>
                    <a:pt x="1244013" y="56827"/>
                  </a:lnTo>
                  <a:lnTo>
                    <a:pt x="1293566" y="73330"/>
                  </a:lnTo>
                  <a:lnTo>
                    <a:pt x="1340964" y="91677"/>
                  </a:lnTo>
                  <a:lnTo>
                    <a:pt x="1386062" y="111785"/>
                  </a:lnTo>
                  <a:lnTo>
                    <a:pt x="1428718" y="133570"/>
                  </a:lnTo>
                  <a:lnTo>
                    <a:pt x="1468788" y="156948"/>
                  </a:lnTo>
                  <a:lnTo>
                    <a:pt x="1506127" y="181836"/>
                  </a:lnTo>
                  <a:lnTo>
                    <a:pt x="1540592" y="208150"/>
                  </a:lnTo>
                  <a:lnTo>
                    <a:pt x="1572040" y="235805"/>
                  </a:lnTo>
                  <a:lnTo>
                    <a:pt x="1600326" y="264718"/>
                  </a:lnTo>
                  <a:lnTo>
                    <a:pt x="1625307" y="294806"/>
                  </a:lnTo>
                  <a:lnTo>
                    <a:pt x="1664778" y="358169"/>
                  </a:lnTo>
                  <a:lnTo>
                    <a:pt x="1689305" y="425224"/>
                  </a:lnTo>
                  <a:lnTo>
                    <a:pt x="1697735" y="495300"/>
                  </a:lnTo>
                  <a:lnTo>
                    <a:pt x="1695604" y="530673"/>
                  </a:lnTo>
                  <a:lnTo>
                    <a:pt x="1678982" y="599322"/>
                  </a:lnTo>
                  <a:lnTo>
                    <a:pt x="1646839" y="664615"/>
                  </a:lnTo>
                  <a:lnTo>
                    <a:pt x="1600326" y="725881"/>
                  </a:lnTo>
                  <a:lnTo>
                    <a:pt x="1572040" y="754794"/>
                  </a:lnTo>
                  <a:lnTo>
                    <a:pt x="1540592" y="782449"/>
                  </a:lnTo>
                  <a:lnTo>
                    <a:pt x="1506127" y="808763"/>
                  </a:lnTo>
                  <a:lnTo>
                    <a:pt x="1468788" y="833651"/>
                  </a:lnTo>
                  <a:lnTo>
                    <a:pt x="1428718" y="857029"/>
                  </a:lnTo>
                  <a:lnTo>
                    <a:pt x="1386062" y="878814"/>
                  </a:lnTo>
                  <a:lnTo>
                    <a:pt x="1340964" y="898922"/>
                  </a:lnTo>
                  <a:lnTo>
                    <a:pt x="1293566" y="917269"/>
                  </a:lnTo>
                  <a:lnTo>
                    <a:pt x="1244013" y="933772"/>
                  </a:lnTo>
                  <a:lnTo>
                    <a:pt x="1192449" y="948346"/>
                  </a:lnTo>
                  <a:lnTo>
                    <a:pt x="1139016" y="960907"/>
                  </a:lnTo>
                  <a:lnTo>
                    <a:pt x="1083860" y="971373"/>
                  </a:lnTo>
                  <a:lnTo>
                    <a:pt x="1027123" y="979659"/>
                  </a:lnTo>
                  <a:lnTo>
                    <a:pt x="968949" y="985681"/>
                  </a:lnTo>
                  <a:lnTo>
                    <a:pt x="909483" y="989356"/>
                  </a:lnTo>
                  <a:lnTo>
                    <a:pt x="848868" y="990600"/>
                  </a:lnTo>
                  <a:lnTo>
                    <a:pt x="788252" y="989356"/>
                  </a:lnTo>
                  <a:lnTo>
                    <a:pt x="728786" y="985681"/>
                  </a:lnTo>
                  <a:lnTo>
                    <a:pt x="670612" y="979659"/>
                  </a:lnTo>
                  <a:lnTo>
                    <a:pt x="613875" y="971373"/>
                  </a:lnTo>
                  <a:lnTo>
                    <a:pt x="558719" y="960907"/>
                  </a:lnTo>
                  <a:lnTo>
                    <a:pt x="505286" y="948346"/>
                  </a:lnTo>
                  <a:lnTo>
                    <a:pt x="453722" y="933772"/>
                  </a:lnTo>
                  <a:lnTo>
                    <a:pt x="404169" y="917269"/>
                  </a:lnTo>
                  <a:lnTo>
                    <a:pt x="356771" y="898922"/>
                  </a:lnTo>
                  <a:lnTo>
                    <a:pt x="311673" y="878814"/>
                  </a:lnTo>
                  <a:lnTo>
                    <a:pt x="269017" y="857029"/>
                  </a:lnTo>
                  <a:lnTo>
                    <a:pt x="228947" y="833651"/>
                  </a:lnTo>
                  <a:lnTo>
                    <a:pt x="191608" y="808763"/>
                  </a:lnTo>
                  <a:lnTo>
                    <a:pt x="157143" y="782449"/>
                  </a:lnTo>
                  <a:lnTo>
                    <a:pt x="125695" y="754794"/>
                  </a:lnTo>
                  <a:lnTo>
                    <a:pt x="97409" y="725881"/>
                  </a:lnTo>
                  <a:lnTo>
                    <a:pt x="72428" y="695793"/>
                  </a:lnTo>
                  <a:lnTo>
                    <a:pt x="32957" y="632430"/>
                  </a:lnTo>
                  <a:lnTo>
                    <a:pt x="8430" y="565375"/>
                  </a:lnTo>
                  <a:lnTo>
                    <a:pt x="0" y="495300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13881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Negation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421725"/>
            <a:ext cx="7619999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Compound</a:t>
            </a:r>
            <a:r>
              <a:rPr spc="-5" dirty="0"/>
              <a:t> </a:t>
            </a:r>
            <a:r>
              <a:rPr dirty="0"/>
              <a:t>Propositions</a:t>
            </a:r>
            <a:r>
              <a:rPr spc="-30" dirty="0"/>
              <a:t> </a:t>
            </a:r>
            <a:r>
              <a:rPr dirty="0"/>
              <a:t>(2/23)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684" y="1953260"/>
            <a:ext cx="1419726" cy="1525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039" y="2415541"/>
            <a:ext cx="8915400" cy="16383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3039" y="4384040"/>
            <a:ext cx="3205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52525"/>
                </a:solidFill>
                <a:latin typeface="Calibri"/>
                <a:cs typeface="Calibri"/>
              </a:rPr>
              <a:t>Other </a:t>
            </a: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notations you</a:t>
            </a:r>
            <a:r>
              <a:rPr sz="18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Calibri"/>
                <a:cs typeface="Calibri"/>
              </a:rPr>
              <a:t>might</a:t>
            </a: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Calibri"/>
                <a:cs typeface="Calibri"/>
              </a:rPr>
              <a:t>see</a:t>
            </a:r>
            <a:r>
              <a:rPr sz="1800" spc="-10" dirty="0">
                <a:solidFill>
                  <a:srgbClr val="252525"/>
                </a:solidFill>
                <a:latin typeface="Calibri"/>
                <a:cs typeface="Calibri"/>
              </a:rPr>
              <a:t> are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20440" y="4442459"/>
            <a:ext cx="2072639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23911"/>
            <a:ext cx="772795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Compound</a:t>
            </a:r>
            <a:r>
              <a:rPr spc="-5" dirty="0"/>
              <a:t> </a:t>
            </a:r>
            <a:r>
              <a:rPr dirty="0"/>
              <a:t>Propositions</a:t>
            </a:r>
            <a:r>
              <a:rPr spc="-30" dirty="0"/>
              <a:t> </a:t>
            </a:r>
            <a:r>
              <a:rPr dirty="0"/>
              <a:t>(3/23)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07340" y="848698"/>
            <a:ext cx="5132705" cy="202057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sz="2800" dirty="0">
                <a:latin typeface="Times New Roman"/>
                <a:cs typeface="Times New Roman"/>
              </a:rPr>
              <a:t>Find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negation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proposition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sz="2800" spc="15" dirty="0">
                <a:latin typeface="Cambria Math"/>
                <a:cs typeface="Cambria Math"/>
              </a:rPr>
              <a:t>𝑝:</a:t>
            </a:r>
            <a:r>
              <a:rPr sz="2800" spc="-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“Cairo is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capital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Egypt”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1344" y="303872"/>
            <a:ext cx="774484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Compound</a:t>
            </a:r>
            <a:r>
              <a:rPr spc="-5" dirty="0"/>
              <a:t> </a:t>
            </a:r>
            <a:r>
              <a:rPr dirty="0"/>
              <a:t>Propositions</a:t>
            </a:r>
            <a:r>
              <a:rPr spc="-30" dirty="0"/>
              <a:t> </a:t>
            </a:r>
            <a:r>
              <a:rPr dirty="0"/>
              <a:t>(4/23)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636" y="3654552"/>
            <a:ext cx="3486150" cy="78714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1595" y="4983479"/>
            <a:ext cx="1011174" cy="78714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23899" y="1524000"/>
            <a:ext cx="7999730" cy="467868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Example:</a:t>
            </a:r>
            <a:r>
              <a:rPr sz="2800" b="1" spc="-2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Solution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sz="2800" dirty="0">
                <a:latin typeface="Times New Roman"/>
                <a:cs typeface="Times New Roman"/>
              </a:rPr>
              <a:t>Find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negation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proposition</a:t>
            </a:r>
          </a:p>
          <a:p>
            <a:pPr marL="12700" marR="3289935">
              <a:lnSpc>
                <a:spcPts val="5230"/>
              </a:lnSpc>
              <a:spcBef>
                <a:spcPts val="484"/>
              </a:spcBef>
            </a:pPr>
            <a:r>
              <a:rPr sz="2800" spc="15" dirty="0">
                <a:latin typeface="Cambria Math"/>
                <a:cs typeface="Cambria Math"/>
              </a:rPr>
              <a:t>𝑝:</a:t>
            </a:r>
            <a:r>
              <a:rPr sz="2800" spc="-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“Cairo is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capital 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Egypt”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negation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2800" spc="5" dirty="0">
                <a:latin typeface="Cambria Math"/>
                <a:cs typeface="Cambria Math"/>
              </a:rPr>
              <a:t>¬𝑝: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“</a:t>
            </a:r>
            <a:r>
              <a:rPr sz="2800" dirty="0">
                <a:solidFill>
                  <a:srgbClr val="4F81BC"/>
                </a:solidFill>
                <a:latin typeface="Times New Roman"/>
                <a:cs typeface="Times New Roman"/>
              </a:rPr>
              <a:t>It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 is</a:t>
            </a:r>
            <a:r>
              <a:rPr sz="2800" dirty="0">
                <a:solidFill>
                  <a:srgbClr val="4F81BC"/>
                </a:solidFill>
                <a:latin typeface="Times New Roman"/>
                <a:cs typeface="Times New Roman"/>
              </a:rPr>
              <a:t> not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F81BC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F81BC"/>
                </a:solidFill>
                <a:latin typeface="Times New Roman"/>
                <a:cs typeface="Times New Roman"/>
              </a:rPr>
              <a:t>case that</a:t>
            </a:r>
            <a:r>
              <a:rPr sz="280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Cairo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capital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Egypt”</a:t>
            </a: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negation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can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more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simply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expressed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as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sz="2800" spc="5" dirty="0">
                <a:latin typeface="Cambria Math"/>
                <a:cs typeface="Cambria Math"/>
              </a:rPr>
              <a:t>¬𝑝:</a:t>
            </a:r>
            <a:r>
              <a:rPr sz="2800" spc="-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“Cairo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 </a:t>
            </a:r>
            <a:r>
              <a:rPr sz="2800" dirty="0">
                <a:solidFill>
                  <a:srgbClr val="4F81BC"/>
                </a:solidFill>
                <a:latin typeface="Times New Roman"/>
                <a:cs typeface="Times New Roman"/>
              </a:rPr>
              <a:t>not</a:t>
            </a:r>
            <a:r>
              <a:rPr sz="2800" spc="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capital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Egypt”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093" y="116404"/>
            <a:ext cx="756826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Compound</a:t>
            </a:r>
            <a:r>
              <a:rPr spc="-5" dirty="0"/>
              <a:t> </a:t>
            </a:r>
            <a:r>
              <a:rPr dirty="0"/>
              <a:t>Propositions</a:t>
            </a:r>
            <a:r>
              <a:rPr spc="-30" dirty="0"/>
              <a:t> </a:t>
            </a:r>
            <a:r>
              <a:rPr dirty="0"/>
              <a:t>(5/23)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307340" y="1087577"/>
            <a:ext cx="8522335" cy="18126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solidFill>
                  <a:srgbClr val="4F81BC"/>
                </a:solidFill>
                <a:latin typeface="Times New Roman"/>
                <a:cs typeface="Times New Roman"/>
              </a:rPr>
              <a:t>Truth</a:t>
            </a:r>
            <a:r>
              <a:rPr sz="2800" b="1" spc="-7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5" dirty="0">
                <a:solidFill>
                  <a:srgbClr val="4F81BC"/>
                </a:solidFill>
                <a:latin typeface="Times New Roman"/>
                <a:cs typeface="Times New Roman"/>
              </a:rPr>
              <a:t>Table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7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Times New Roman"/>
                <a:cs typeface="Times New Roman"/>
              </a:rPr>
              <a:t>Truth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Table: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table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gives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truth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values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compound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statement.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8982A4E-8DA9-E655-EE6C-A8D828C36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667000"/>
            <a:ext cx="7076251" cy="32317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584438"/>
            <a:ext cx="756826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Compound</a:t>
            </a:r>
            <a:r>
              <a:rPr spc="-5" dirty="0"/>
              <a:t> </a:t>
            </a:r>
            <a:r>
              <a:rPr dirty="0"/>
              <a:t>Propositions</a:t>
            </a:r>
            <a:r>
              <a:rPr spc="-30" dirty="0"/>
              <a:t> </a:t>
            </a:r>
            <a:r>
              <a:rPr dirty="0"/>
              <a:t>(5/23)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228600" y="1774191"/>
            <a:ext cx="8522335" cy="14125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solidFill>
                  <a:srgbClr val="4F81BC"/>
                </a:solidFill>
                <a:latin typeface="Times New Roman"/>
                <a:cs typeface="Times New Roman"/>
              </a:rPr>
              <a:t>Truth</a:t>
            </a:r>
            <a:r>
              <a:rPr sz="2800" b="1" spc="-7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5" dirty="0">
                <a:solidFill>
                  <a:srgbClr val="4F81BC"/>
                </a:solidFill>
                <a:latin typeface="Times New Roman"/>
                <a:cs typeface="Times New Roman"/>
              </a:rPr>
              <a:t>Table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7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Times New Roman"/>
                <a:cs typeface="Times New Roman"/>
              </a:rPr>
              <a:t>Truth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Table: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table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gives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truth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values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compound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statement.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8A140F4-1CE5-03DC-9E4F-0395A196D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419" y="2971800"/>
            <a:ext cx="6640116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13881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Negation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111" y="314959"/>
            <a:ext cx="774484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Compound</a:t>
            </a:r>
            <a:r>
              <a:rPr spc="-5" dirty="0"/>
              <a:t> </a:t>
            </a:r>
            <a:r>
              <a:rPr dirty="0"/>
              <a:t>Propositions</a:t>
            </a:r>
            <a:r>
              <a:rPr spc="-30" dirty="0"/>
              <a:t> </a:t>
            </a:r>
            <a:r>
              <a:rPr dirty="0"/>
              <a:t>(6/23)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4114" y="1918132"/>
            <a:ext cx="2311083" cy="287085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3075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spc="-3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Connectives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341" y="298126"/>
            <a:ext cx="7881899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Compound</a:t>
            </a:r>
            <a:r>
              <a:rPr spc="-5" dirty="0"/>
              <a:t> </a:t>
            </a:r>
            <a:r>
              <a:rPr dirty="0"/>
              <a:t>Propositions</a:t>
            </a:r>
            <a:r>
              <a:rPr spc="-30" dirty="0"/>
              <a:t> </a:t>
            </a:r>
            <a:r>
              <a:rPr dirty="0"/>
              <a:t>(7/23)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644" y="1937168"/>
            <a:ext cx="1507556" cy="15964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52400" y="2209800"/>
            <a:ext cx="8839200" cy="725805"/>
            <a:chOff x="152400" y="2209800"/>
            <a:chExt cx="8839200" cy="72580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789" y="2333563"/>
              <a:ext cx="8361823" cy="4756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2209800"/>
              <a:ext cx="8839200" cy="725424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46652" y="3135327"/>
            <a:ext cx="3133592" cy="26737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96341" y="3834993"/>
            <a:ext cx="237490" cy="81597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000" spc="20" dirty="0">
                <a:latin typeface="Cambria Math"/>
                <a:cs typeface="Cambria Math"/>
              </a:rPr>
              <a:t>𝑝</a:t>
            </a:r>
            <a:r>
              <a:rPr sz="2000" dirty="0">
                <a:latin typeface="Cambria Math"/>
                <a:cs typeface="Cambria Math"/>
              </a:rPr>
              <a:t>:</a:t>
            </a:r>
            <a:endParaRPr sz="20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000" dirty="0">
                <a:latin typeface="Cambria Math"/>
                <a:cs typeface="Cambria Math"/>
              </a:rPr>
              <a:t>𝑞: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27861" y="3834993"/>
            <a:ext cx="2012314" cy="81597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000" dirty="0">
                <a:latin typeface="Cambria Math"/>
                <a:cs typeface="Cambria Math"/>
              </a:rPr>
              <a:t>Today</a:t>
            </a:r>
            <a:r>
              <a:rPr sz="2000" spc="-20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is</a:t>
            </a:r>
            <a:r>
              <a:rPr sz="2000" spc="-25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Friday.</a:t>
            </a:r>
            <a:endParaRPr sz="2000">
              <a:latin typeface="Cambria Math"/>
              <a:cs typeface="Cambria Math"/>
            </a:endParaRPr>
          </a:p>
          <a:p>
            <a:pPr marL="41275">
              <a:lnSpc>
                <a:spcPct val="100000"/>
              </a:lnSpc>
              <a:spcBef>
                <a:spcPts val="710"/>
              </a:spcBef>
            </a:pPr>
            <a:r>
              <a:rPr sz="2000" spc="-5" dirty="0">
                <a:latin typeface="Cambria Math"/>
                <a:cs typeface="Cambria Math"/>
              </a:rPr>
              <a:t>It</a:t>
            </a:r>
            <a:r>
              <a:rPr sz="2000" spc="-30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is</a:t>
            </a:r>
            <a:r>
              <a:rPr sz="2000" spc="-30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raining</a:t>
            </a:r>
            <a:r>
              <a:rPr sz="2000" spc="-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today.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6341" y="4746497"/>
            <a:ext cx="2884170" cy="62801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736600" marR="5080" indent="-723900">
              <a:lnSpc>
                <a:spcPts val="2340"/>
              </a:lnSpc>
              <a:spcBef>
                <a:spcPts val="229"/>
              </a:spcBef>
            </a:pPr>
            <a:r>
              <a:rPr sz="2000" dirty="0">
                <a:latin typeface="Cambria Math"/>
                <a:cs typeface="Cambria Math"/>
              </a:rPr>
              <a:t>𝑝</a:t>
            </a:r>
            <a:r>
              <a:rPr sz="2000" spc="15" dirty="0">
                <a:latin typeface="Cambria Math"/>
                <a:cs typeface="Cambria Math"/>
              </a:rPr>
              <a:t> </a:t>
            </a:r>
            <a:r>
              <a:rPr sz="2000" spc="40" dirty="0">
                <a:latin typeface="Cambria Math"/>
                <a:cs typeface="Cambria Math"/>
              </a:rPr>
              <a:t>𝖠</a:t>
            </a:r>
            <a:r>
              <a:rPr sz="2000" spc="-1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𝑞:</a:t>
            </a:r>
            <a:r>
              <a:rPr sz="2000" spc="42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Today</a:t>
            </a:r>
            <a:r>
              <a:rPr sz="2000" spc="-10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is</a:t>
            </a:r>
            <a:r>
              <a:rPr sz="2000" spc="-15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Friday</a:t>
            </a:r>
            <a:r>
              <a:rPr sz="2000" spc="-20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and </a:t>
            </a:r>
            <a:r>
              <a:rPr sz="2000" spc="-425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it</a:t>
            </a:r>
            <a:r>
              <a:rPr sz="2000" spc="-20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is</a:t>
            </a:r>
            <a:r>
              <a:rPr sz="2000" spc="-5" dirty="0">
                <a:latin typeface="Cambria Math"/>
                <a:cs typeface="Cambria Math"/>
              </a:rPr>
              <a:t> raining</a:t>
            </a:r>
            <a:r>
              <a:rPr sz="2000" spc="-10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today.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8312" y="3345560"/>
            <a:ext cx="9226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x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ample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3075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spc="-3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Connectives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211754"/>
            <a:ext cx="79709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Compound</a:t>
            </a:r>
            <a:r>
              <a:rPr spc="-5" dirty="0"/>
              <a:t> </a:t>
            </a:r>
            <a:r>
              <a:rPr dirty="0"/>
              <a:t>Propositions</a:t>
            </a:r>
            <a:r>
              <a:rPr spc="-30" dirty="0"/>
              <a:t> </a:t>
            </a:r>
            <a:r>
              <a:rPr dirty="0"/>
              <a:t>(8/23)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989" y="1931402"/>
            <a:ext cx="1515533" cy="1604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8312" y="3345560"/>
            <a:ext cx="9226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x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ample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2209800"/>
            <a:ext cx="8839200" cy="7482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2458" y="3135361"/>
            <a:ext cx="3142334" cy="268090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96341" y="3834993"/>
            <a:ext cx="237490" cy="81597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000" spc="20" dirty="0">
                <a:latin typeface="Cambria Math"/>
                <a:cs typeface="Cambria Math"/>
              </a:rPr>
              <a:t>𝑝</a:t>
            </a:r>
            <a:r>
              <a:rPr sz="2000" dirty="0">
                <a:latin typeface="Cambria Math"/>
                <a:cs typeface="Cambria Math"/>
              </a:rPr>
              <a:t>:</a:t>
            </a:r>
            <a:endParaRPr sz="20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000" dirty="0">
                <a:latin typeface="Cambria Math"/>
                <a:cs typeface="Cambria Math"/>
              </a:rPr>
              <a:t>𝑞: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7861" y="3834993"/>
            <a:ext cx="2012314" cy="81597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000" dirty="0">
                <a:latin typeface="Cambria Math"/>
                <a:cs typeface="Cambria Math"/>
              </a:rPr>
              <a:t>Today</a:t>
            </a:r>
            <a:r>
              <a:rPr sz="2000" spc="-20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is</a:t>
            </a:r>
            <a:r>
              <a:rPr sz="2000" spc="-25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Friday.</a:t>
            </a:r>
            <a:endParaRPr sz="2000">
              <a:latin typeface="Cambria Math"/>
              <a:cs typeface="Cambria Math"/>
            </a:endParaRPr>
          </a:p>
          <a:p>
            <a:pPr marL="41275">
              <a:lnSpc>
                <a:spcPct val="100000"/>
              </a:lnSpc>
              <a:spcBef>
                <a:spcPts val="710"/>
              </a:spcBef>
            </a:pPr>
            <a:r>
              <a:rPr sz="2000" spc="-5" dirty="0">
                <a:latin typeface="Cambria Math"/>
                <a:cs typeface="Cambria Math"/>
              </a:rPr>
              <a:t>It</a:t>
            </a:r>
            <a:r>
              <a:rPr sz="2000" spc="-30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is</a:t>
            </a:r>
            <a:r>
              <a:rPr sz="2000" spc="-30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raining</a:t>
            </a:r>
            <a:r>
              <a:rPr sz="2000" spc="-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today.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6341" y="4746497"/>
            <a:ext cx="2719705" cy="62801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736600" marR="5080" indent="-723900">
              <a:lnSpc>
                <a:spcPts val="2340"/>
              </a:lnSpc>
              <a:spcBef>
                <a:spcPts val="229"/>
              </a:spcBef>
            </a:pPr>
            <a:r>
              <a:rPr sz="2000" dirty="0">
                <a:latin typeface="Cambria Math"/>
                <a:cs typeface="Cambria Math"/>
              </a:rPr>
              <a:t>𝑝</a:t>
            </a:r>
            <a:r>
              <a:rPr sz="2000" spc="1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∨</a:t>
            </a:r>
            <a:r>
              <a:rPr sz="2000" spc="-1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𝑞:</a:t>
            </a:r>
            <a:r>
              <a:rPr sz="2000" spc="41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Today</a:t>
            </a:r>
            <a:r>
              <a:rPr sz="2000" spc="-5" dirty="0">
                <a:latin typeface="Cambria Math"/>
                <a:cs typeface="Cambria Math"/>
              </a:rPr>
              <a:t> is</a:t>
            </a:r>
            <a:r>
              <a:rPr sz="2000" spc="-20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Friday</a:t>
            </a:r>
            <a:r>
              <a:rPr sz="2000" spc="-1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or </a:t>
            </a:r>
            <a:r>
              <a:rPr sz="2000" spc="-425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it</a:t>
            </a:r>
            <a:r>
              <a:rPr sz="2000" spc="-25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is</a:t>
            </a:r>
            <a:r>
              <a:rPr sz="2000" spc="-15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raining</a:t>
            </a:r>
            <a:r>
              <a:rPr sz="2000" spc="-20" dirty="0">
                <a:latin typeface="Cambria Math"/>
                <a:cs typeface="Cambria Math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today.</a:t>
            </a:r>
            <a:endParaRPr sz="20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9784" y="105867"/>
            <a:ext cx="39585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Tahoma"/>
                <a:cs typeface="Tahoma"/>
              </a:rPr>
              <a:t>Lectures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Reference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923279" y="2743200"/>
            <a:ext cx="1895095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3200" b="1" spc="-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book </a:t>
            </a:r>
          </a:p>
          <a:p>
            <a:pPr algn="ctr">
              <a:lnSpc>
                <a:spcPct val="100000"/>
              </a:lnSpc>
            </a:pPr>
            <a:r>
              <a:rPr sz="2800" spc="-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908" y="1161288"/>
            <a:ext cx="4017264" cy="49499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3075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spc="-3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Connectives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730" y="188778"/>
            <a:ext cx="782104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Compound</a:t>
            </a:r>
            <a:r>
              <a:rPr spc="-5" dirty="0"/>
              <a:t> </a:t>
            </a:r>
            <a:r>
              <a:rPr dirty="0"/>
              <a:t>Propositions</a:t>
            </a:r>
            <a:r>
              <a:rPr spc="-30" dirty="0"/>
              <a:t> </a:t>
            </a:r>
            <a:r>
              <a:rPr dirty="0"/>
              <a:t>(9/23)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878" y="1830933"/>
            <a:ext cx="1461255" cy="1563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8312" y="3192896"/>
            <a:ext cx="3342640" cy="229235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Example</a:t>
            </a:r>
            <a:endParaRPr sz="20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  <a:spcBef>
                <a:spcPts val="1370"/>
              </a:spcBef>
              <a:tabLst>
                <a:tab pos="621030" algn="l"/>
              </a:tabLst>
            </a:pPr>
            <a:r>
              <a:rPr sz="2250" i="1" spc="5" dirty="0">
                <a:latin typeface="Times New Roman"/>
                <a:cs typeface="Times New Roman"/>
              </a:rPr>
              <a:t>p</a:t>
            </a:r>
            <a:r>
              <a:rPr sz="2250" i="1" spc="-11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:	</a:t>
            </a:r>
            <a:r>
              <a:rPr sz="2250" spc="5" dirty="0">
                <a:latin typeface="Times New Roman"/>
                <a:cs typeface="Times New Roman"/>
              </a:rPr>
              <a:t>They</a:t>
            </a:r>
            <a:r>
              <a:rPr sz="2250" spc="-130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Times New Roman"/>
                <a:cs typeface="Times New Roman"/>
              </a:rPr>
              <a:t>are</a:t>
            </a:r>
            <a:r>
              <a:rPr sz="2250" spc="-15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parents.</a:t>
            </a:r>
            <a:endParaRPr sz="225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  <a:spcBef>
                <a:spcPts val="690"/>
              </a:spcBef>
              <a:tabLst>
                <a:tab pos="692785" algn="l"/>
              </a:tabLst>
            </a:pPr>
            <a:r>
              <a:rPr sz="2250" i="1" spc="5" dirty="0">
                <a:latin typeface="Times New Roman"/>
                <a:cs typeface="Times New Roman"/>
              </a:rPr>
              <a:t>q</a:t>
            </a:r>
            <a:r>
              <a:rPr sz="2250" i="1" spc="-11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:	</a:t>
            </a:r>
            <a:r>
              <a:rPr sz="2250" spc="5" dirty="0">
                <a:latin typeface="Times New Roman"/>
                <a:cs typeface="Times New Roman"/>
              </a:rPr>
              <a:t>They</a:t>
            </a:r>
            <a:r>
              <a:rPr sz="2250" spc="-130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Times New Roman"/>
                <a:cs typeface="Times New Roman"/>
              </a:rPr>
              <a:t>are</a:t>
            </a:r>
            <a:r>
              <a:rPr sz="2250" spc="-185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children.</a:t>
            </a:r>
            <a:endParaRPr sz="2250">
              <a:latin typeface="Times New Roman"/>
              <a:cs typeface="Times New Roman"/>
            </a:endParaRPr>
          </a:p>
          <a:p>
            <a:pPr marL="876935" marR="5080" indent="-820419">
              <a:lnSpc>
                <a:spcPct val="125499"/>
              </a:lnSpc>
            </a:pPr>
            <a:r>
              <a:rPr sz="2250" i="1" spc="5" dirty="0">
                <a:latin typeface="Times New Roman"/>
                <a:cs typeface="Times New Roman"/>
              </a:rPr>
              <a:t>p</a:t>
            </a:r>
            <a:r>
              <a:rPr sz="2250" i="1" spc="-110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Symbol"/>
                <a:cs typeface="Symbol"/>
              </a:rPr>
              <a:t></a:t>
            </a:r>
            <a:r>
              <a:rPr sz="2250" spc="-114" dirty="0">
                <a:latin typeface="Times New Roman"/>
                <a:cs typeface="Times New Roman"/>
              </a:rPr>
              <a:t> </a:t>
            </a:r>
            <a:r>
              <a:rPr sz="2250" i="1" spc="5" dirty="0">
                <a:latin typeface="Times New Roman"/>
                <a:cs typeface="Times New Roman"/>
              </a:rPr>
              <a:t>q</a:t>
            </a:r>
            <a:r>
              <a:rPr sz="2250" i="1" spc="-11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:</a:t>
            </a:r>
            <a:r>
              <a:rPr sz="2250" spc="-310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Times New Roman"/>
                <a:cs typeface="Times New Roman"/>
              </a:rPr>
              <a:t>They</a:t>
            </a:r>
            <a:r>
              <a:rPr sz="2250" spc="-130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Times New Roman"/>
                <a:cs typeface="Times New Roman"/>
              </a:rPr>
              <a:t>are</a:t>
            </a:r>
            <a:r>
              <a:rPr sz="2250" spc="-150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Times New Roman"/>
                <a:cs typeface="Times New Roman"/>
              </a:rPr>
              <a:t>parents</a:t>
            </a:r>
            <a:r>
              <a:rPr sz="2250" spc="-18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or  </a:t>
            </a:r>
            <a:r>
              <a:rPr sz="2250" spc="5" dirty="0">
                <a:latin typeface="Times New Roman"/>
                <a:cs typeface="Times New Roman"/>
              </a:rPr>
              <a:t>children</a:t>
            </a:r>
            <a:r>
              <a:rPr sz="2250" spc="-140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Times New Roman"/>
                <a:cs typeface="Times New Roman"/>
              </a:rPr>
              <a:t>but</a:t>
            </a:r>
            <a:r>
              <a:rPr sz="2250" spc="-65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Times New Roman"/>
                <a:cs typeface="Times New Roman"/>
              </a:rPr>
              <a:t>not</a:t>
            </a:r>
            <a:r>
              <a:rPr sz="2250" spc="-65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Times New Roman"/>
                <a:cs typeface="Times New Roman"/>
              </a:rPr>
              <a:t>both.</a:t>
            </a:r>
            <a:endParaRPr sz="225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39" y="2156460"/>
            <a:ext cx="8884920" cy="71018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346487" y="3131003"/>
            <a:ext cx="3412490" cy="2639695"/>
            <a:chOff x="5346487" y="3131003"/>
            <a:chExt cx="3412490" cy="263969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6487" y="3131003"/>
              <a:ext cx="3138440" cy="26396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4132" y="4853965"/>
              <a:ext cx="844308" cy="23467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033766" y="4915661"/>
              <a:ext cx="685800" cy="76200"/>
            </a:xfrm>
            <a:custGeom>
              <a:avLst/>
              <a:gdLst/>
              <a:ahLst/>
              <a:cxnLst/>
              <a:rect l="l" t="t" r="r" b="b"/>
              <a:pathLst>
                <a:path w="6858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685800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685800" h="76200">
                  <a:moveTo>
                    <a:pt x="685800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685800" y="50800"/>
                  </a:lnTo>
                  <a:lnTo>
                    <a:pt x="685800" y="2540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4132" y="5158765"/>
              <a:ext cx="844308" cy="23467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033766" y="5220461"/>
              <a:ext cx="685800" cy="76200"/>
            </a:xfrm>
            <a:custGeom>
              <a:avLst/>
              <a:gdLst/>
              <a:ahLst/>
              <a:cxnLst/>
              <a:rect l="l" t="t" r="r" b="b"/>
              <a:pathLst>
                <a:path w="6858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685800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685800" h="76200">
                  <a:moveTo>
                    <a:pt x="685800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685800" y="50800"/>
                  </a:lnTo>
                  <a:lnTo>
                    <a:pt x="685800" y="2540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3075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spc="-3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Connectives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0" y="264642"/>
            <a:ext cx="824598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Compound</a:t>
            </a:r>
            <a:r>
              <a:rPr spc="10" dirty="0"/>
              <a:t> </a:t>
            </a:r>
            <a:r>
              <a:rPr spc="-5" dirty="0"/>
              <a:t>Propositions</a:t>
            </a:r>
            <a:r>
              <a:rPr spc="-10" dirty="0"/>
              <a:t> </a:t>
            </a:r>
            <a:r>
              <a:rPr dirty="0"/>
              <a:t>(10/23)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223" y="1820348"/>
            <a:ext cx="1429337" cy="15179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4300" y="2068067"/>
            <a:ext cx="8915400" cy="1203960"/>
            <a:chOff x="114300" y="2068067"/>
            <a:chExt cx="8915400" cy="12039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793" y="2234132"/>
              <a:ext cx="8371722" cy="10375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00" y="2068067"/>
              <a:ext cx="8915400" cy="118719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59329" y="3463090"/>
            <a:ext cx="2738380" cy="135613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2686" y="3479609"/>
            <a:ext cx="2715046" cy="151896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25338" y="3379770"/>
            <a:ext cx="2990552" cy="247894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3075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spc="-3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Connectives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529" y="183783"/>
            <a:ext cx="824598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Compound</a:t>
            </a:r>
            <a:r>
              <a:rPr spc="10" dirty="0"/>
              <a:t> </a:t>
            </a:r>
            <a:r>
              <a:rPr spc="-5" dirty="0"/>
              <a:t>Propositions</a:t>
            </a:r>
            <a:r>
              <a:rPr spc="-10" dirty="0"/>
              <a:t> </a:t>
            </a:r>
            <a:r>
              <a:rPr dirty="0"/>
              <a:t>(10/23)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223" y="1820348"/>
            <a:ext cx="1429337" cy="15179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4300" y="2068067"/>
            <a:ext cx="8915400" cy="1203960"/>
            <a:chOff x="114300" y="2068067"/>
            <a:chExt cx="8915400" cy="12039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793" y="2234132"/>
              <a:ext cx="8371722" cy="10375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00" y="2068067"/>
              <a:ext cx="8915400" cy="118719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59329" y="3463090"/>
            <a:ext cx="2738380" cy="135613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2686" y="3479609"/>
            <a:ext cx="2715046" cy="1518966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005582" y="3379770"/>
            <a:ext cx="3010535" cy="2479040"/>
            <a:chOff x="3005582" y="3379770"/>
            <a:chExt cx="3010535" cy="247904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25338" y="3379770"/>
              <a:ext cx="2990552" cy="247894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018282" y="4944618"/>
              <a:ext cx="2849880" cy="304800"/>
            </a:xfrm>
            <a:custGeom>
              <a:avLst/>
              <a:gdLst/>
              <a:ahLst/>
              <a:cxnLst/>
              <a:rect l="l" t="t" r="r" b="b"/>
              <a:pathLst>
                <a:path w="2849879" h="304800">
                  <a:moveTo>
                    <a:pt x="0" y="152399"/>
                  </a:moveTo>
                  <a:lnTo>
                    <a:pt x="32863" y="119696"/>
                  </a:lnTo>
                  <a:lnTo>
                    <a:pt x="72639" y="104217"/>
                  </a:lnTo>
                  <a:lnTo>
                    <a:pt x="126820" y="89442"/>
                  </a:lnTo>
                  <a:lnTo>
                    <a:pt x="194535" y="75466"/>
                  </a:lnTo>
                  <a:lnTo>
                    <a:pt x="233197" y="68806"/>
                  </a:lnTo>
                  <a:lnTo>
                    <a:pt x="274917" y="62380"/>
                  </a:lnTo>
                  <a:lnTo>
                    <a:pt x="319586" y="56200"/>
                  </a:lnTo>
                  <a:lnTo>
                    <a:pt x="367096" y="50278"/>
                  </a:lnTo>
                  <a:lnTo>
                    <a:pt x="417337" y="44624"/>
                  </a:lnTo>
                  <a:lnTo>
                    <a:pt x="470202" y="39251"/>
                  </a:lnTo>
                  <a:lnTo>
                    <a:pt x="525582" y="34171"/>
                  </a:lnTo>
                  <a:lnTo>
                    <a:pt x="583368" y="29394"/>
                  </a:lnTo>
                  <a:lnTo>
                    <a:pt x="643452" y="24933"/>
                  </a:lnTo>
                  <a:lnTo>
                    <a:pt x="705724" y="20799"/>
                  </a:lnTo>
                  <a:lnTo>
                    <a:pt x="770077" y="17004"/>
                  </a:lnTo>
                  <a:lnTo>
                    <a:pt x="836401" y="13559"/>
                  </a:lnTo>
                  <a:lnTo>
                    <a:pt x="904589" y="10476"/>
                  </a:lnTo>
                  <a:lnTo>
                    <a:pt x="974530" y="7766"/>
                  </a:lnTo>
                  <a:lnTo>
                    <a:pt x="1046118" y="5441"/>
                  </a:lnTo>
                  <a:lnTo>
                    <a:pt x="1119242" y="3513"/>
                  </a:lnTo>
                  <a:lnTo>
                    <a:pt x="1193796" y="1993"/>
                  </a:lnTo>
                  <a:lnTo>
                    <a:pt x="1269669" y="893"/>
                  </a:lnTo>
                  <a:lnTo>
                    <a:pt x="1346753" y="225"/>
                  </a:lnTo>
                  <a:lnTo>
                    <a:pt x="1424940" y="0"/>
                  </a:lnTo>
                  <a:lnTo>
                    <a:pt x="1503126" y="225"/>
                  </a:lnTo>
                  <a:lnTo>
                    <a:pt x="1580210" y="893"/>
                  </a:lnTo>
                  <a:lnTo>
                    <a:pt x="1656083" y="1993"/>
                  </a:lnTo>
                  <a:lnTo>
                    <a:pt x="1730637" y="3513"/>
                  </a:lnTo>
                  <a:lnTo>
                    <a:pt x="1803761" y="5441"/>
                  </a:lnTo>
                  <a:lnTo>
                    <a:pt x="1875349" y="7766"/>
                  </a:lnTo>
                  <a:lnTo>
                    <a:pt x="1945290" y="10476"/>
                  </a:lnTo>
                  <a:lnTo>
                    <a:pt x="2013478" y="13559"/>
                  </a:lnTo>
                  <a:lnTo>
                    <a:pt x="2079802" y="17004"/>
                  </a:lnTo>
                  <a:lnTo>
                    <a:pt x="2144155" y="20799"/>
                  </a:lnTo>
                  <a:lnTo>
                    <a:pt x="2206427" y="24933"/>
                  </a:lnTo>
                  <a:lnTo>
                    <a:pt x="2266511" y="29394"/>
                  </a:lnTo>
                  <a:lnTo>
                    <a:pt x="2324297" y="34171"/>
                  </a:lnTo>
                  <a:lnTo>
                    <a:pt x="2379677" y="39251"/>
                  </a:lnTo>
                  <a:lnTo>
                    <a:pt x="2432542" y="44624"/>
                  </a:lnTo>
                  <a:lnTo>
                    <a:pt x="2482783" y="50278"/>
                  </a:lnTo>
                  <a:lnTo>
                    <a:pt x="2530293" y="56200"/>
                  </a:lnTo>
                  <a:lnTo>
                    <a:pt x="2574962" y="62380"/>
                  </a:lnTo>
                  <a:lnTo>
                    <a:pt x="2616682" y="68806"/>
                  </a:lnTo>
                  <a:lnTo>
                    <a:pt x="2655344" y="75466"/>
                  </a:lnTo>
                  <a:lnTo>
                    <a:pt x="2723059" y="89442"/>
                  </a:lnTo>
                  <a:lnTo>
                    <a:pt x="2777240" y="104217"/>
                  </a:lnTo>
                  <a:lnTo>
                    <a:pt x="2817016" y="119696"/>
                  </a:lnTo>
                  <a:lnTo>
                    <a:pt x="2847771" y="144035"/>
                  </a:lnTo>
                  <a:lnTo>
                    <a:pt x="2849880" y="152399"/>
                  </a:lnTo>
                  <a:lnTo>
                    <a:pt x="2847771" y="160764"/>
                  </a:lnTo>
                  <a:lnTo>
                    <a:pt x="2817016" y="185103"/>
                  </a:lnTo>
                  <a:lnTo>
                    <a:pt x="2777240" y="200582"/>
                  </a:lnTo>
                  <a:lnTo>
                    <a:pt x="2723059" y="215357"/>
                  </a:lnTo>
                  <a:lnTo>
                    <a:pt x="2655344" y="229333"/>
                  </a:lnTo>
                  <a:lnTo>
                    <a:pt x="2616682" y="235993"/>
                  </a:lnTo>
                  <a:lnTo>
                    <a:pt x="2574962" y="242419"/>
                  </a:lnTo>
                  <a:lnTo>
                    <a:pt x="2530293" y="248599"/>
                  </a:lnTo>
                  <a:lnTo>
                    <a:pt x="2482783" y="254521"/>
                  </a:lnTo>
                  <a:lnTo>
                    <a:pt x="2432542" y="260175"/>
                  </a:lnTo>
                  <a:lnTo>
                    <a:pt x="2379677" y="265548"/>
                  </a:lnTo>
                  <a:lnTo>
                    <a:pt x="2324297" y="270628"/>
                  </a:lnTo>
                  <a:lnTo>
                    <a:pt x="2266511" y="275405"/>
                  </a:lnTo>
                  <a:lnTo>
                    <a:pt x="2206427" y="279866"/>
                  </a:lnTo>
                  <a:lnTo>
                    <a:pt x="2144155" y="284000"/>
                  </a:lnTo>
                  <a:lnTo>
                    <a:pt x="2079802" y="287795"/>
                  </a:lnTo>
                  <a:lnTo>
                    <a:pt x="2013478" y="291240"/>
                  </a:lnTo>
                  <a:lnTo>
                    <a:pt x="1945290" y="294323"/>
                  </a:lnTo>
                  <a:lnTo>
                    <a:pt x="1875349" y="297033"/>
                  </a:lnTo>
                  <a:lnTo>
                    <a:pt x="1803761" y="299358"/>
                  </a:lnTo>
                  <a:lnTo>
                    <a:pt x="1730637" y="301286"/>
                  </a:lnTo>
                  <a:lnTo>
                    <a:pt x="1656083" y="302806"/>
                  </a:lnTo>
                  <a:lnTo>
                    <a:pt x="1580210" y="303906"/>
                  </a:lnTo>
                  <a:lnTo>
                    <a:pt x="1503126" y="304574"/>
                  </a:lnTo>
                  <a:lnTo>
                    <a:pt x="1424940" y="304799"/>
                  </a:lnTo>
                  <a:lnTo>
                    <a:pt x="1346753" y="304574"/>
                  </a:lnTo>
                  <a:lnTo>
                    <a:pt x="1269669" y="303906"/>
                  </a:lnTo>
                  <a:lnTo>
                    <a:pt x="1193796" y="302806"/>
                  </a:lnTo>
                  <a:lnTo>
                    <a:pt x="1119242" y="301286"/>
                  </a:lnTo>
                  <a:lnTo>
                    <a:pt x="1046118" y="299358"/>
                  </a:lnTo>
                  <a:lnTo>
                    <a:pt x="974530" y="297033"/>
                  </a:lnTo>
                  <a:lnTo>
                    <a:pt x="904589" y="294323"/>
                  </a:lnTo>
                  <a:lnTo>
                    <a:pt x="836401" y="291240"/>
                  </a:lnTo>
                  <a:lnTo>
                    <a:pt x="770077" y="287795"/>
                  </a:lnTo>
                  <a:lnTo>
                    <a:pt x="705724" y="284000"/>
                  </a:lnTo>
                  <a:lnTo>
                    <a:pt x="643452" y="279866"/>
                  </a:lnTo>
                  <a:lnTo>
                    <a:pt x="583368" y="275405"/>
                  </a:lnTo>
                  <a:lnTo>
                    <a:pt x="525582" y="270628"/>
                  </a:lnTo>
                  <a:lnTo>
                    <a:pt x="470202" y="265548"/>
                  </a:lnTo>
                  <a:lnTo>
                    <a:pt x="417337" y="260175"/>
                  </a:lnTo>
                  <a:lnTo>
                    <a:pt x="367096" y="254521"/>
                  </a:lnTo>
                  <a:lnTo>
                    <a:pt x="319586" y="248599"/>
                  </a:lnTo>
                  <a:lnTo>
                    <a:pt x="274917" y="242419"/>
                  </a:lnTo>
                  <a:lnTo>
                    <a:pt x="233197" y="235993"/>
                  </a:lnTo>
                  <a:lnTo>
                    <a:pt x="194535" y="229333"/>
                  </a:lnTo>
                  <a:lnTo>
                    <a:pt x="126820" y="215357"/>
                  </a:lnTo>
                  <a:lnTo>
                    <a:pt x="72639" y="200582"/>
                  </a:lnTo>
                  <a:lnTo>
                    <a:pt x="32863" y="185103"/>
                  </a:lnTo>
                  <a:lnTo>
                    <a:pt x="2108" y="160764"/>
                  </a:lnTo>
                  <a:lnTo>
                    <a:pt x="0" y="152399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204758"/>
            <a:ext cx="820788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Compound</a:t>
            </a:r>
            <a:r>
              <a:rPr spc="10" dirty="0"/>
              <a:t> </a:t>
            </a:r>
            <a:r>
              <a:rPr spc="-5" dirty="0"/>
              <a:t>Propositions</a:t>
            </a:r>
            <a:r>
              <a:rPr spc="-10" dirty="0"/>
              <a:t> </a:t>
            </a:r>
            <a:r>
              <a:rPr dirty="0"/>
              <a:t>(11/23)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688" y="1828800"/>
            <a:ext cx="1082151" cy="16086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7340" y="915606"/>
            <a:ext cx="3075940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5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spc="-3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Connectives</a:t>
            </a:r>
            <a:endParaRPr sz="2800">
              <a:latin typeface="Times New Roman"/>
              <a:cs typeface="Times New Roman"/>
            </a:endParaRPr>
          </a:p>
          <a:p>
            <a:pPr marR="737235" algn="ctr">
              <a:lnSpc>
                <a:spcPct val="100000"/>
              </a:lnSpc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785" y="2296363"/>
            <a:ext cx="4833807" cy="21854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6216" y="3099150"/>
            <a:ext cx="8656719" cy="84166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511" y="245933"/>
            <a:ext cx="828408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Compound</a:t>
            </a:r>
            <a:r>
              <a:rPr spc="10" dirty="0"/>
              <a:t> </a:t>
            </a:r>
            <a:r>
              <a:rPr spc="-5" dirty="0"/>
              <a:t>Propositions</a:t>
            </a:r>
            <a:r>
              <a:rPr spc="-10" dirty="0"/>
              <a:t> </a:t>
            </a:r>
            <a:r>
              <a:rPr dirty="0"/>
              <a:t>(12/23)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688" y="1828800"/>
            <a:ext cx="1082151" cy="16086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7340" y="915606"/>
            <a:ext cx="3075940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5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spc="-3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Connectives</a:t>
            </a:r>
            <a:endParaRPr sz="2800">
              <a:latin typeface="Times New Roman"/>
              <a:cs typeface="Times New Roman"/>
            </a:endParaRPr>
          </a:p>
          <a:p>
            <a:pPr marR="737235" algn="ctr">
              <a:lnSpc>
                <a:spcPct val="100000"/>
              </a:lnSpc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695" y="2307289"/>
            <a:ext cx="8647565" cy="4854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586" y="279277"/>
            <a:ext cx="805559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Compound</a:t>
            </a:r>
            <a:r>
              <a:rPr spc="10" dirty="0"/>
              <a:t> </a:t>
            </a:r>
            <a:r>
              <a:rPr spc="-5" dirty="0"/>
              <a:t>Propositions</a:t>
            </a:r>
            <a:r>
              <a:rPr spc="-10" dirty="0"/>
              <a:t> </a:t>
            </a:r>
            <a:r>
              <a:rPr dirty="0"/>
              <a:t>(12/23)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688" y="1828800"/>
            <a:ext cx="1082151" cy="16086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7340" y="915606"/>
            <a:ext cx="3075940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5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spc="-3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Connectives</a:t>
            </a:r>
            <a:endParaRPr sz="2800">
              <a:latin typeface="Times New Roman"/>
              <a:cs typeface="Times New Roman"/>
            </a:endParaRPr>
          </a:p>
          <a:p>
            <a:pPr marR="737235" algn="ctr">
              <a:lnSpc>
                <a:spcPct val="100000"/>
              </a:lnSpc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695" y="2307289"/>
            <a:ext cx="8647565" cy="4854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8122" y="3905049"/>
            <a:ext cx="6313562" cy="21953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586" y="4436586"/>
            <a:ext cx="6161566" cy="21971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688" y="164759"/>
            <a:ext cx="805559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Compound</a:t>
            </a:r>
            <a:r>
              <a:rPr spc="10" dirty="0"/>
              <a:t> </a:t>
            </a:r>
            <a:r>
              <a:rPr spc="-5" dirty="0"/>
              <a:t>Propositions</a:t>
            </a:r>
            <a:r>
              <a:rPr spc="-10" dirty="0"/>
              <a:t> </a:t>
            </a:r>
            <a:r>
              <a:rPr dirty="0"/>
              <a:t>(13/23)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688" y="1828800"/>
            <a:ext cx="1082151" cy="16086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7340" y="915606"/>
            <a:ext cx="3075940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5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spc="-3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Connectives</a:t>
            </a:r>
            <a:endParaRPr sz="2800">
              <a:latin typeface="Times New Roman"/>
              <a:cs typeface="Times New Roman"/>
            </a:endParaRPr>
          </a:p>
          <a:p>
            <a:pPr marR="737235" algn="ctr">
              <a:lnSpc>
                <a:spcPct val="100000"/>
              </a:lnSpc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850" y="2295304"/>
            <a:ext cx="3305175" cy="21953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688" y="245933"/>
            <a:ext cx="805559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Compound</a:t>
            </a:r>
            <a:r>
              <a:rPr spc="10" dirty="0"/>
              <a:t> </a:t>
            </a:r>
            <a:r>
              <a:rPr spc="-5" dirty="0"/>
              <a:t>Propositions</a:t>
            </a:r>
            <a:r>
              <a:rPr spc="-10" dirty="0"/>
              <a:t> </a:t>
            </a:r>
            <a:r>
              <a:rPr dirty="0"/>
              <a:t>(13/23)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688" y="1828800"/>
            <a:ext cx="1082151" cy="16086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7340" y="915606"/>
            <a:ext cx="3075940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5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spc="-3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Connectives</a:t>
            </a:r>
            <a:endParaRPr sz="2800">
              <a:latin typeface="Times New Roman"/>
              <a:cs typeface="Times New Roman"/>
            </a:endParaRPr>
          </a:p>
          <a:p>
            <a:pPr marR="737235" algn="ctr">
              <a:lnSpc>
                <a:spcPct val="100000"/>
              </a:lnSpc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850" y="2295304"/>
            <a:ext cx="3305175" cy="2195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050" y="2889279"/>
            <a:ext cx="5753100" cy="21959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3075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spc="-3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Connectives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22" y="280753"/>
            <a:ext cx="805294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Compound</a:t>
            </a:r>
            <a:r>
              <a:rPr spc="10" dirty="0"/>
              <a:t> </a:t>
            </a:r>
            <a:r>
              <a:rPr spc="-5" dirty="0"/>
              <a:t>Propositions</a:t>
            </a:r>
            <a:r>
              <a:rPr spc="-10" dirty="0"/>
              <a:t> </a:t>
            </a:r>
            <a:r>
              <a:rPr dirty="0"/>
              <a:t>(14/23)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709" y="1793587"/>
            <a:ext cx="1430296" cy="15917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632752" y="3131613"/>
            <a:ext cx="4093845" cy="2619375"/>
            <a:chOff x="4632752" y="3131613"/>
            <a:chExt cx="4093845" cy="26193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2752" y="3131613"/>
              <a:ext cx="3842626" cy="26187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2128" y="4422673"/>
              <a:ext cx="844308" cy="23467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001761" y="4484369"/>
              <a:ext cx="685800" cy="76200"/>
            </a:xfrm>
            <a:custGeom>
              <a:avLst/>
              <a:gdLst/>
              <a:ahLst/>
              <a:cxnLst/>
              <a:rect l="l" t="t" r="r" b="b"/>
              <a:pathLst>
                <a:path w="685800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50799"/>
                  </a:lnTo>
                  <a:lnTo>
                    <a:pt x="63500" y="50799"/>
                  </a:lnTo>
                  <a:lnTo>
                    <a:pt x="63500" y="25399"/>
                  </a:lnTo>
                  <a:lnTo>
                    <a:pt x="76200" y="25399"/>
                  </a:lnTo>
                  <a:lnTo>
                    <a:pt x="76200" y="0"/>
                  </a:lnTo>
                  <a:close/>
                </a:path>
                <a:path w="685800" h="76200">
                  <a:moveTo>
                    <a:pt x="76200" y="25399"/>
                  </a:moveTo>
                  <a:lnTo>
                    <a:pt x="63500" y="25399"/>
                  </a:lnTo>
                  <a:lnTo>
                    <a:pt x="63500" y="50799"/>
                  </a:lnTo>
                  <a:lnTo>
                    <a:pt x="76200" y="50799"/>
                  </a:lnTo>
                  <a:lnTo>
                    <a:pt x="76200" y="25399"/>
                  </a:lnTo>
                  <a:close/>
                </a:path>
                <a:path w="685800" h="76200">
                  <a:moveTo>
                    <a:pt x="685800" y="25399"/>
                  </a:moveTo>
                  <a:lnTo>
                    <a:pt x="76200" y="25399"/>
                  </a:lnTo>
                  <a:lnTo>
                    <a:pt x="76200" y="50799"/>
                  </a:lnTo>
                  <a:lnTo>
                    <a:pt x="685800" y="50799"/>
                  </a:lnTo>
                  <a:lnTo>
                    <a:pt x="685800" y="25399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2128" y="5366004"/>
              <a:ext cx="844308" cy="23467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001761" y="5427726"/>
              <a:ext cx="685800" cy="76200"/>
            </a:xfrm>
            <a:custGeom>
              <a:avLst/>
              <a:gdLst/>
              <a:ahLst/>
              <a:cxnLst/>
              <a:rect l="l" t="t" r="r" b="b"/>
              <a:pathLst>
                <a:path w="6858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685800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685800" h="76200">
                  <a:moveTo>
                    <a:pt x="685800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685800" y="50800"/>
                  </a:lnTo>
                  <a:lnTo>
                    <a:pt x="685800" y="2540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7160" y="2101595"/>
            <a:ext cx="8869680" cy="8991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0999" y="4664482"/>
            <a:ext cx="3900022" cy="88188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0556" y="5869820"/>
            <a:ext cx="5659647" cy="23657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574" y="245933"/>
            <a:ext cx="805559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Compound</a:t>
            </a:r>
            <a:r>
              <a:rPr spc="10" dirty="0"/>
              <a:t> </a:t>
            </a:r>
            <a:r>
              <a:rPr spc="-5" dirty="0"/>
              <a:t>Propositions</a:t>
            </a:r>
            <a:r>
              <a:rPr spc="-10" dirty="0"/>
              <a:t> </a:t>
            </a:r>
            <a:r>
              <a:rPr dirty="0"/>
              <a:t>(15/23)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895" y="2247858"/>
            <a:ext cx="6600081" cy="2854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047" y="2667711"/>
            <a:ext cx="2646537" cy="2854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688" y="1828800"/>
            <a:ext cx="1082151" cy="16086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7340" y="915606"/>
            <a:ext cx="6122035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2800" b="1" spc="-45" dirty="0">
                <a:solidFill>
                  <a:srgbClr val="4F81BC"/>
                </a:solidFill>
                <a:latin typeface="Times New Roman"/>
                <a:cs typeface="Times New Roman"/>
              </a:rPr>
              <a:t>Truth Tables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of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Compound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Propositions</a:t>
            </a:r>
            <a:endParaRPr sz="2800">
              <a:latin typeface="Times New Roman"/>
              <a:cs typeface="Times New Roman"/>
            </a:endParaRPr>
          </a:p>
          <a:p>
            <a:pPr marL="1089025">
              <a:lnSpc>
                <a:spcPct val="100000"/>
              </a:lnSpc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798" y="1600200"/>
            <a:ext cx="7837805" cy="4248785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3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Learn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how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think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mathematically.</a:t>
            </a:r>
            <a:endParaRPr sz="2800" dirty="0">
              <a:latin typeface="Times New Roman"/>
              <a:cs typeface="Times New Roman"/>
            </a:endParaRPr>
          </a:p>
          <a:p>
            <a:pPr marL="355600" marR="5715" indent="-343535">
              <a:lnSpc>
                <a:spcPct val="100000"/>
              </a:lnSpc>
              <a:spcBef>
                <a:spcPts val="1275"/>
              </a:spcBef>
              <a:buFont typeface="Arial MT"/>
              <a:buChar char="•"/>
              <a:tabLst>
                <a:tab pos="355600" algn="l"/>
                <a:tab pos="356235" algn="l"/>
                <a:tab pos="1344295" algn="l"/>
                <a:tab pos="1917700" algn="l"/>
                <a:tab pos="2787650" algn="l"/>
                <a:tab pos="3894454" algn="l"/>
                <a:tab pos="4547870" algn="l"/>
                <a:tab pos="6071870" algn="l"/>
              </a:tabLst>
            </a:pPr>
            <a:r>
              <a:rPr sz="2800" spc="-5" dirty="0">
                <a:latin typeface="Times New Roman"/>
                <a:cs typeface="Times New Roman"/>
              </a:rPr>
              <a:t>Grasp	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basic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reaso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han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s  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mathematical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thought.</a:t>
            </a:r>
          </a:p>
          <a:p>
            <a:pPr marL="355600" marR="5080" indent="-343535">
              <a:lnSpc>
                <a:spcPct val="100000"/>
              </a:lnSpc>
              <a:spcBef>
                <a:spcPts val="1270"/>
              </a:spcBef>
              <a:buFont typeface="Arial MT"/>
              <a:buChar char="•"/>
              <a:tabLst>
                <a:tab pos="355600" algn="l"/>
                <a:tab pos="356235" algn="l"/>
                <a:tab pos="1649730" algn="l"/>
                <a:tab pos="2512060" algn="l"/>
                <a:tab pos="3177540" algn="l"/>
                <a:tab pos="4099560" algn="l"/>
                <a:tab pos="4545965" algn="l"/>
                <a:tab pos="5132070" algn="l"/>
                <a:tab pos="6151245" algn="l"/>
                <a:tab pos="6718934" algn="l"/>
              </a:tabLst>
            </a:pP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q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ire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lo</a:t>
            </a:r>
            <a:r>
              <a:rPr sz="2800" dirty="0">
                <a:latin typeface="Times New Roman"/>
                <a:cs typeface="Times New Roman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ic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basics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abstract  </a:t>
            </a:r>
            <a:r>
              <a:rPr sz="2800" dirty="0">
                <a:latin typeface="Times New Roman"/>
                <a:cs typeface="Times New Roman"/>
              </a:rPr>
              <a:t>thinking.</a:t>
            </a:r>
          </a:p>
          <a:p>
            <a:pPr marL="355600" indent="-343535">
              <a:lnSpc>
                <a:spcPct val="100000"/>
              </a:lnSpc>
              <a:spcBef>
                <a:spcPts val="12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Improve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problem-solving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skills.</a:t>
            </a:r>
          </a:p>
          <a:p>
            <a:pPr marL="355600" marR="5715" indent="-343535">
              <a:lnSpc>
                <a:spcPct val="100000"/>
              </a:lnSpc>
              <a:spcBef>
                <a:spcPts val="1275"/>
              </a:spcBef>
              <a:buFont typeface="Arial MT"/>
              <a:buChar char="•"/>
              <a:tabLst>
                <a:tab pos="355600" algn="l"/>
                <a:tab pos="356235" algn="l"/>
                <a:tab pos="1379220" algn="l"/>
                <a:tab pos="1989455" algn="l"/>
                <a:tab pos="2894330" algn="l"/>
                <a:tab pos="4331335" algn="l"/>
                <a:tab pos="4803140" algn="l"/>
                <a:tab pos="6412230" algn="l"/>
              </a:tabLst>
            </a:pPr>
            <a:r>
              <a:rPr sz="2800" spc="-5" dirty="0">
                <a:latin typeface="Times New Roman"/>
                <a:cs typeface="Times New Roman"/>
              </a:rPr>
              <a:t>Grasp	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basic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ele</a:t>
            </a:r>
            <a:r>
              <a:rPr sz="2800" spc="-3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ents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ctio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recur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n,  combination 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discrete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structures.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400" y="609600"/>
            <a:ext cx="37058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Tahoma"/>
                <a:cs typeface="Tahoma"/>
              </a:rPr>
              <a:t>Course</a:t>
            </a:r>
            <a:r>
              <a:rPr sz="3200" spc="-8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Objectives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047" y="139324"/>
            <a:ext cx="8017388" cy="7762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Compound</a:t>
            </a:r>
            <a:r>
              <a:rPr spc="10" dirty="0"/>
              <a:t> </a:t>
            </a:r>
            <a:r>
              <a:rPr spc="-5" dirty="0"/>
              <a:t>Propositions</a:t>
            </a:r>
            <a:r>
              <a:rPr spc="-10" dirty="0"/>
              <a:t> </a:t>
            </a:r>
            <a:r>
              <a:rPr dirty="0"/>
              <a:t>(16/23)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895" y="2247858"/>
            <a:ext cx="6600081" cy="2854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047" y="2667711"/>
            <a:ext cx="2646537" cy="2854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688" y="1828800"/>
            <a:ext cx="1082151" cy="16086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7340" y="915606"/>
            <a:ext cx="6122035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2800" b="1" spc="-45" dirty="0">
                <a:solidFill>
                  <a:srgbClr val="4F81BC"/>
                </a:solidFill>
                <a:latin typeface="Times New Roman"/>
                <a:cs typeface="Times New Roman"/>
              </a:rPr>
              <a:t>Truth Tables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of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Compound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Propositions</a:t>
            </a:r>
            <a:endParaRPr sz="2800">
              <a:latin typeface="Times New Roman"/>
              <a:cs typeface="Times New Roman"/>
            </a:endParaRPr>
          </a:p>
          <a:p>
            <a:pPr marL="1089025">
              <a:lnSpc>
                <a:spcPct val="100000"/>
              </a:lnSpc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5690" y="3342635"/>
            <a:ext cx="8088015" cy="268495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565" y="235960"/>
            <a:ext cx="781459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Compound</a:t>
            </a:r>
            <a:r>
              <a:rPr spc="10" dirty="0"/>
              <a:t> </a:t>
            </a:r>
            <a:r>
              <a:rPr spc="-5" dirty="0"/>
              <a:t>Propositions</a:t>
            </a:r>
            <a:r>
              <a:rPr spc="-10" dirty="0"/>
              <a:t> </a:t>
            </a:r>
            <a:r>
              <a:rPr dirty="0"/>
              <a:t>(16/23)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895" y="2247858"/>
            <a:ext cx="6600081" cy="2854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047" y="2667711"/>
            <a:ext cx="2646537" cy="2854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688" y="1828800"/>
            <a:ext cx="1082151" cy="16086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7340" y="915606"/>
            <a:ext cx="6122035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2800" b="1" spc="-45" dirty="0">
                <a:solidFill>
                  <a:srgbClr val="4F81BC"/>
                </a:solidFill>
                <a:latin typeface="Times New Roman"/>
                <a:cs typeface="Times New Roman"/>
              </a:rPr>
              <a:t>Truth Tables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of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Compound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Propositions</a:t>
            </a:r>
            <a:endParaRPr sz="2800">
              <a:latin typeface="Times New Roman"/>
              <a:cs typeface="Times New Roman"/>
            </a:endParaRPr>
          </a:p>
          <a:p>
            <a:pPr marL="1089025">
              <a:lnSpc>
                <a:spcPct val="100000"/>
              </a:lnSpc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5690" y="3342635"/>
            <a:ext cx="8088015" cy="268495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047" y="130435"/>
            <a:ext cx="781459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Compound</a:t>
            </a:r>
            <a:r>
              <a:rPr spc="10" dirty="0"/>
              <a:t> </a:t>
            </a:r>
            <a:r>
              <a:rPr spc="-5" dirty="0"/>
              <a:t>Propositions</a:t>
            </a:r>
            <a:r>
              <a:rPr spc="-10" dirty="0"/>
              <a:t> </a:t>
            </a:r>
            <a:r>
              <a:rPr dirty="0"/>
              <a:t>(16/23)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895" y="2247858"/>
            <a:ext cx="6600081" cy="2854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047" y="2667711"/>
            <a:ext cx="2646537" cy="2854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688" y="1828800"/>
            <a:ext cx="1082151" cy="16086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7340" y="915606"/>
            <a:ext cx="6122035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2800" b="1" spc="-45" dirty="0">
                <a:solidFill>
                  <a:srgbClr val="4F81BC"/>
                </a:solidFill>
                <a:latin typeface="Times New Roman"/>
                <a:cs typeface="Times New Roman"/>
              </a:rPr>
              <a:t>Truth Tables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of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Compound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Propositions</a:t>
            </a:r>
            <a:endParaRPr sz="2800">
              <a:latin typeface="Times New Roman"/>
              <a:cs typeface="Times New Roman"/>
            </a:endParaRPr>
          </a:p>
          <a:p>
            <a:pPr marL="1089025">
              <a:lnSpc>
                <a:spcPct val="100000"/>
              </a:lnSpc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5690" y="3342635"/>
            <a:ext cx="8088015" cy="268495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688" y="150754"/>
            <a:ext cx="808801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Compound</a:t>
            </a:r>
            <a:r>
              <a:rPr spc="10" dirty="0"/>
              <a:t> </a:t>
            </a:r>
            <a:r>
              <a:rPr spc="-5" dirty="0"/>
              <a:t>Propositions</a:t>
            </a:r>
            <a:r>
              <a:rPr spc="-10" dirty="0"/>
              <a:t> </a:t>
            </a:r>
            <a:r>
              <a:rPr dirty="0"/>
              <a:t>(16/23)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33</a:t>
            </a:fld>
            <a:endParaRPr spc="-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895" y="2247858"/>
            <a:ext cx="6600081" cy="2854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047" y="2667711"/>
            <a:ext cx="2646537" cy="2854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688" y="1828800"/>
            <a:ext cx="1082151" cy="16086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7340" y="915606"/>
            <a:ext cx="6122035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2800" b="1" spc="-45" dirty="0">
                <a:solidFill>
                  <a:srgbClr val="4F81BC"/>
                </a:solidFill>
                <a:latin typeface="Times New Roman"/>
                <a:cs typeface="Times New Roman"/>
              </a:rPr>
              <a:t>Truth Tables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of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Compound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Propositions</a:t>
            </a:r>
            <a:endParaRPr sz="2800">
              <a:latin typeface="Times New Roman"/>
              <a:cs typeface="Times New Roman"/>
            </a:endParaRPr>
          </a:p>
          <a:p>
            <a:pPr marL="1089025">
              <a:lnSpc>
                <a:spcPct val="100000"/>
              </a:lnSpc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5690" y="3342635"/>
            <a:ext cx="8088015" cy="268495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230693"/>
            <a:ext cx="820788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Compound</a:t>
            </a:r>
            <a:r>
              <a:rPr spc="10" dirty="0"/>
              <a:t> </a:t>
            </a:r>
            <a:r>
              <a:rPr spc="-5" dirty="0"/>
              <a:t>Propositions</a:t>
            </a:r>
            <a:r>
              <a:rPr spc="-10" dirty="0"/>
              <a:t> </a:t>
            </a:r>
            <a:r>
              <a:rPr dirty="0"/>
              <a:t>(16/23)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895" y="2247858"/>
            <a:ext cx="6600081" cy="2854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047" y="2667711"/>
            <a:ext cx="2646537" cy="2854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688" y="1828800"/>
            <a:ext cx="1082151" cy="16086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7340" y="915606"/>
            <a:ext cx="6122035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2800" b="1" spc="-45" dirty="0">
                <a:solidFill>
                  <a:srgbClr val="4F81BC"/>
                </a:solidFill>
                <a:latin typeface="Times New Roman"/>
                <a:cs typeface="Times New Roman"/>
              </a:rPr>
              <a:t>Truth Tables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of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Compound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Propositions</a:t>
            </a:r>
            <a:endParaRPr sz="2800">
              <a:latin typeface="Times New Roman"/>
              <a:cs typeface="Times New Roman"/>
            </a:endParaRPr>
          </a:p>
          <a:p>
            <a:pPr marL="1089025">
              <a:lnSpc>
                <a:spcPct val="100000"/>
              </a:lnSpc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5788" y="3344116"/>
            <a:ext cx="8097002" cy="268350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87577"/>
            <a:ext cx="4979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Precedence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of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Logical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Operators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7820" y="192334"/>
            <a:ext cx="790308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Compound</a:t>
            </a:r>
            <a:r>
              <a:rPr spc="10" dirty="0"/>
              <a:t> </a:t>
            </a:r>
            <a:r>
              <a:rPr spc="-5" dirty="0"/>
              <a:t>Propositions</a:t>
            </a:r>
            <a:r>
              <a:rPr spc="-10" dirty="0"/>
              <a:t> </a:t>
            </a:r>
            <a:r>
              <a:rPr dirty="0"/>
              <a:t>(17/23)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35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9402" y="2059516"/>
            <a:ext cx="2345194" cy="354761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895" y="345215"/>
            <a:ext cx="810467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Compound</a:t>
            </a:r>
            <a:r>
              <a:rPr spc="10" dirty="0"/>
              <a:t> </a:t>
            </a:r>
            <a:r>
              <a:rPr spc="-5" dirty="0"/>
              <a:t>Propositions</a:t>
            </a:r>
            <a:r>
              <a:rPr spc="-10" dirty="0"/>
              <a:t> </a:t>
            </a:r>
            <a:r>
              <a:rPr dirty="0"/>
              <a:t>(18/23)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36</a:t>
            </a:fld>
            <a:endParaRPr spc="-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895" y="2247858"/>
            <a:ext cx="6600081" cy="2854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688" y="1828800"/>
            <a:ext cx="1082151" cy="16086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915606"/>
            <a:ext cx="6122035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2800" b="1" spc="-45" dirty="0">
                <a:solidFill>
                  <a:srgbClr val="4F81BC"/>
                </a:solidFill>
                <a:latin typeface="Times New Roman"/>
                <a:cs typeface="Times New Roman"/>
              </a:rPr>
              <a:t>Truth Tables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of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Compound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Propositions</a:t>
            </a:r>
            <a:endParaRPr sz="2800">
              <a:latin typeface="Times New Roman"/>
              <a:cs typeface="Times New Roman"/>
            </a:endParaRPr>
          </a:p>
          <a:p>
            <a:pPr marL="1089025">
              <a:lnSpc>
                <a:spcPct val="100000"/>
              </a:lnSpc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48500" y="2232660"/>
            <a:ext cx="172212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80" y="211224"/>
            <a:ext cx="828408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Compound</a:t>
            </a:r>
            <a:r>
              <a:rPr spc="10" dirty="0"/>
              <a:t> </a:t>
            </a:r>
            <a:r>
              <a:rPr spc="-5" dirty="0"/>
              <a:t>Propositions</a:t>
            </a:r>
            <a:r>
              <a:rPr spc="-10" dirty="0"/>
              <a:t> </a:t>
            </a:r>
            <a:r>
              <a:rPr dirty="0"/>
              <a:t>(19/23)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37</a:t>
            </a:fld>
            <a:endParaRPr spc="-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895" y="2247858"/>
            <a:ext cx="6600081" cy="2854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688" y="1828800"/>
            <a:ext cx="1082151" cy="16086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915606"/>
            <a:ext cx="6122035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2800" b="1" spc="-45" dirty="0">
                <a:solidFill>
                  <a:srgbClr val="4F81BC"/>
                </a:solidFill>
                <a:latin typeface="Times New Roman"/>
                <a:cs typeface="Times New Roman"/>
              </a:rPr>
              <a:t>Truth Tables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of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Compound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Propositions</a:t>
            </a:r>
            <a:endParaRPr sz="2800">
              <a:latin typeface="Times New Roman"/>
              <a:cs typeface="Times New Roman"/>
            </a:endParaRPr>
          </a:p>
          <a:p>
            <a:pPr marL="1089025">
              <a:lnSpc>
                <a:spcPct val="100000"/>
              </a:lnSpc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48500" y="2232660"/>
            <a:ext cx="1722120" cy="3048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320535" y="2710560"/>
            <a:ext cx="1541145" cy="457200"/>
            <a:chOff x="6320535" y="2710560"/>
            <a:chExt cx="1541145" cy="457200"/>
          </a:xfrm>
        </p:grpSpPr>
        <p:sp>
          <p:nvSpPr>
            <p:cNvPr id="8" name="object 8"/>
            <p:cNvSpPr/>
            <p:nvPr/>
          </p:nvSpPr>
          <p:spPr>
            <a:xfrm>
              <a:off x="6320535" y="2710560"/>
              <a:ext cx="1541145" cy="457200"/>
            </a:xfrm>
            <a:custGeom>
              <a:avLst/>
              <a:gdLst/>
              <a:ahLst/>
              <a:cxnLst/>
              <a:rect l="l" t="t" r="r" b="b"/>
              <a:pathLst>
                <a:path w="1541145" h="457200">
                  <a:moveTo>
                    <a:pt x="1541017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541017" y="457200"/>
                  </a:lnTo>
                  <a:lnTo>
                    <a:pt x="154101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1853" y="2800730"/>
              <a:ext cx="836930" cy="212090"/>
            </a:xfrm>
            <a:custGeom>
              <a:avLst/>
              <a:gdLst/>
              <a:ahLst/>
              <a:cxnLst/>
              <a:rect l="l" t="t" r="r" b="b"/>
              <a:pathLst>
                <a:path w="836929" h="212089">
                  <a:moveTo>
                    <a:pt x="768985" y="0"/>
                  </a:moveTo>
                  <a:lnTo>
                    <a:pt x="765937" y="8636"/>
                  </a:lnTo>
                  <a:lnTo>
                    <a:pt x="778222" y="13946"/>
                  </a:lnTo>
                  <a:lnTo>
                    <a:pt x="788781" y="21304"/>
                  </a:lnTo>
                  <a:lnTo>
                    <a:pt x="810172" y="55449"/>
                  </a:lnTo>
                  <a:lnTo>
                    <a:pt x="817245" y="104902"/>
                  </a:lnTo>
                  <a:lnTo>
                    <a:pt x="816459" y="123571"/>
                  </a:lnTo>
                  <a:lnTo>
                    <a:pt x="804672" y="169291"/>
                  </a:lnTo>
                  <a:lnTo>
                    <a:pt x="778365" y="197865"/>
                  </a:lnTo>
                  <a:lnTo>
                    <a:pt x="766318" y="203200"/>
                  </a:lnTo>
                  <a:lnTo>
                    <a:pt x="768985" y="211836"/>
                  </a:lnTo>
                  <a:lnTo>
                    <a:pt x="809454" y="187725"/>
                  </a:lnTo>
                  <a:lnTo>
                    <a:pt x="832183" y="143383"/>
                  </a:lnTo>
                  <a:lnTo>
                    <a:pt x="836549" y="105918"/>
                  </a:lnTo>
                  <a:lnTo>
                    <a:pt x="835453" y="86538"/>
                  </a:lnTo>
                  <a:lnTo>
                    <a:pt x="819023" y="37211"/>
                  </a:lnTo>
                  <a:lnTo>
                    <a:pt x="784322" y="5546"/>
                  </a:lnTo>
                  <a:lnTo>
                    <a:pt x="768985" y="0"/>
                  </a:lnTo>
                  <a:close/>
                </a:path>
                <a:path w="836929" h="212089">
                  <a:moveTo>
                    <a:pt x="67564" y="0"/>
                  </a:moveTo>
                  <a:lnTo>
                    <a:pt x="27166" y="24163"/>
                  </a:lnTo>
                  <a:lnTo>
                    <a:pt x="4381" y="68611"/>
                  </a:lnTo>
                  <a:lnTo>
                    <a:pt x="0" y="105918"/>
                  </a:lnTo>
                  <a:lnTo>
                    <a:pt x="1093" y="125424"/>
                  </a:lnTo>
                  <a:lnTo>
                    <a:pt x="17399" y="174752"/>
                  </a:lnTo>
                  <a:lnTo>
                    <a:pt x="52153" y="206291"/>
                  </a:lnTo>
                  <a:lnTo>
                    <a:pt x="67564" y="211836"/>
                  </a:lnTo>
                  <a:lnTo>
                    <a:pt x="70230" y="203200"/>
                  </a:lnTo>
                  <a:lnTo>
                    <a:pt x="58130" y="197865"/>
                  </a:lnTo>
                  <a:lnTo>
                    <a:pt x="47720" y="190436"/>
                  </a:lnTo>
                  <a:lnTo>
                    <a:pt x="26376" y="155765"/>
                  </a:lnTo>
                  <a:lnTo>
                    <a:pt x="19304" y="104902"/>
                  </a:lnTo>
                  <a:lnTo>
                    <a:pt x="20089" y="86830"/>
                  </a:lnTo>
                  <a:lnTo>
                    <a:pt x="31876" y="42164"/>
                  </a:lnTo>
                  <a:lnTo>
                    <a:pt x="58291" y="13946"/>
                  </a:lnTo>
                  <a:lnTo>
                    <a:pt x="70485" y="8636"/>
                  </a:lnTo>
                  <a:lnTo>
                    <a:pt x="675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234160" y="2704210"/>
          <a:ext cx="6621145" cy="3423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1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𝖠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54"/>
                        </a:spcBef>
                        <a:tabLst>
                          <a:tab pos="1052195" algn="l"/>
                        </a:tabLst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𝖠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	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→</a:t>
                      </a:r>
                      <a:r>
                        <a:rPr sz="1800" spc="6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895" y="211224"/>
            <a:ext cx="790308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Compound</a:t>
            </a:r>
            <a:r>
              <a:rPr spc="10" dirty="0"/>
              <a:t> </a:t>
            </a:r>
            <a:r>
              <a:rPr spc="-5" dirty="0"/>
              <a:t>Propositions</a:t>
            </a:r>
            <a:r>
              <a:rPr spc="-10" dirty="0"/>
              <a:t> </a:t>
            </a:r>
            <a:r>
              <a:rPr dirty="0"/>
              <a:t>(19/23)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38</a:t>
            </a:fld>
            <a:endParaRPr spc="-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895" y="2247858"/>
            <a:ext cx="6600081" cy="2854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688" y="1828800"/>
            <a:ext cx="1082151" cy="16086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915606"/>
            <a:ext cx="6122035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2800" b="1" spc="-45" dirty="0">
                <a:solidFill>
                  <a:srgbClr val="4F81BC"/>
                </a:solidFill>
                <a:latin typeface="Times New Roman"/>
                <a:cs typeface="Times New Roman"/>
              </a:rPr>
              <a:t>Truth Tables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of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Compound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Propositions</a:t>
            </a:r>
            <a:endParaRPr sz="2800">
              <a:latin typeface="Times New Roman"/>
              <a:cs typeface="Times New Roman"/>
            </a:endParaRPr>
          </a:p>
          <a:p>
            <a:pPr marL="1089025">
              <a:lnSpc>
                <a:spcPct val="100000"/>
              </a:lnSpc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48500" y="2232660"/>
            <a:ext cx="1722120" cy="3048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320535" y="2710560"/>
            <a:ext cx="1541145" cy="457200"/>
            <a:chOff x="6320535" y="2710560"/>
            <a:chExt cx="1541145" cy="457200"/>
          </a:xfrm>
        </p:grpSpPr>
        <p:sp>
          <p:nvSpPr>
            <p:cNvPr id="8" name="object 8"/>
            <p:cNvSpPr/>
            <p:nvPr/>
          </p:nvSpPr>
          <p:spPr>
            <a:xfrm>
              <a:off x="6320535" y="2710560"/>
              <a:ext cx="1541145" cy="457200"/>
            </a:xfrm>
            <a:custGeom>
              <a:avLst/>
              <a:gdLst/>
              <a:ahLst/>
              <a:cxnLst/>
              <a:rect l="l" t="t" r="r" b="b"/>
              <a:pathLst>
                <a:path w="1541145" h="457200">
                  <a:moveTo>
                    <a:pt x="1541017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541017" y="457200"/>
                  </a:lnTo>
                  <a:lnTo>
                    <a:pt x="154101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1853" y="2800730"/>
              <a:ext cx="836930" cy="212090"/>
            </a:xfrm>
            <a:custGeom>
              <a:avLst/>
              <a:gdLst/>
              <a:ahLst/>
              <a:cxnLst/>
              <a:rect l="l" t="t" r="r" b="b"/>
              <a:pathLst>
                <a:path w="836929" h="212089">
                  <a:moveTo>
                    <a:pt x="768985" y="0"/>
                  </a:moveTo>
                  <a:lnTo>
                    <a:pt x="765937" y="8636"/>
                  </a:lnTo>
                  <a:lnTo>
                    <a:pt x="778222" y="13946"/>
                  </a:lnTo>
                  <a:lnTo>
                    <a:pt x="788781" y="21304"/>
                  </a:lnTo>
                  <a:lnTo>
                    <a:pt x="810172" y="55449"/>
                  </a:lnTo>
                  <a:lnTo>
                    <a:pt x="817245" y="104902"/>
                  </a:lnTo>
                  <a:lnTo>
                    <a:pt x="816459" y="123571"/>
                  </a:lnTo>
                  <a:lnTo>
                    <a:pt x="804672" y="169291"/>
                  </a:lnTo>
                  <a:lnTo>
                    <a:pt x="778365" y="197865"/>
                  </a:lnTo>
                  <a:lnTo>
                    <a:pt x="766318" y="203200"/>
                  </a:lnTo>
                  <a:lnTo>
                    <a:pt x="768985" y="211836"/>
                  </a:lnTo>
                  <a:lnTo>
                    <a:pt x="809454" y="187725"/>
                  </a:lnTo>
                  <a:lnTo>
                    <a:pt x="832183" y="143383"/>
                  </a:lnTo>
                  <a:lnTo>
                    <a:pt x="836549" y="105918"/>
                  </a:lnTo>
                  <a:lnTo>
                    <a:pt x="835453" y="86538"/>
                  </a:lnTo>
                  <a:lnTo>
                    <a:pt x="819023" y="37211"/>
                  </a:lnTo>
                  <a:lnTo>
                    <a:pt x="784322" y="5546"/>
                  </a:lnTo>
                  <a:lnTo>
                    <a:pt x="768985" y="0"/>
                  </a:lnTo>
                  <a:close/>
                </a:path>
                <a:path w="836929" h="212089">
                  <a:moveTo>
                    <a:pt x="67564" y="0"/>
                  </a:moveTo>
                  <a:lnTo>
                    <a:pt x="27166" y="24163"/>
                  </a:lnTo>
                  <a:lnTo>
                    <a:pt x="4381" y="68611"/>
                  </a:lnTo>
                  <a:lnTo>
                    <a:pt x="0" y="105918"/>
                  </a:lnTo>
                  <a:lnTo>
                    <a:pt x="1093" y="125424"/>
                  </a:lnTo>
                  <a:lnTo>
                    <a:pt x="17399" y="174752"/>
                  </a:lnTo>
                  <a:lnTo>
                    <a:pt x="52153" y="206291"/>
                  </a:lnTo>
                  <a:lnTo>
                    <a:pt x="67564" y="211836"/>
                  </a:lnTo>
                  <a:lnTo>
                    <a:pt x="70230" y="203200"/>
                  </a:lnTo>
                  <a:lnTo>
                    <a:pt x="58130" y="197865"/>
                  </a:lnTo>
                  <a:lnTo>
                    <a:pt x="47720" y="190436"/>
                  </a:lnTo>
                  <a:lnTo>
                    <a:pt x="26376" y="155765"/>
                  </a:lnTo>
                  <a:lnTo>
                    <a:pt x="19304" y="104902"/>
                  </a:lnTo>
                  <a:lnTo>
                    <a:pt x="20089" y="86830"/>
                  </a:lnTo>
                  <a:lnTo>
                    <a:pt x="31876" y="42164"/>
                  </a:lnTo>
                  <a:lnTo>
                    <a:pt x="58291" y="13946"/>
                  </a:lnTo>
                  <a:lnTo>
                    <a:pt x="70485" y="8636"/>
                  </a:lnTo>
                  <a:lnTo>
                    <a:pt x="675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234160" y="2704210"/>
          <a:ext cx="6621145" cy="3423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1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R="42862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43053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43815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𝖠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54"/>
                        </a:spcBef>
                        <a:tabLst>
                          <a:tab pos="1052195" algn="l"/>
                        </a:tabLst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𝖠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	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→</a:t>
                      </a:r>
                      <a:r>
                        <a:rPr sz="1800" spc="6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0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448" y="175664"/>
            <a:ext cx="8017388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Compound</a:t>
            </a:r>
            <a:r>
              <a:rPr spc="10" dirty="0"/>
              <a:t> </a:t>
            </a:r>
            <a:r>
              <a:rPr spc="-5" dirty="0"/>
              <a:t>Propositions</a:t>
            </a:r>
            <a:r>
              <a:rPr spc="-10" dirty="0"/>
              <a:t> </a:t>
            </a:r>
            <a:r>
              <a:rPr dirty="0"/>
              <a:t>(19/23)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39</a:t>
            </a:fld>
            <a:endParaRPr spc="-5"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895" y="2247858"/>
            <a:ext cx="6600081" cy="2854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688" y="1828800"/>
            <a:ext cx="1082151" cy="16086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915606"/>
            <a:ext cx="6122035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2800" b="1" spc="-45" dirty="0">
                <a:solidFill>
                  <a:srgbClr val="4F81BC"/>
                </a:solidFill>
                <a:latin typeface="Times New Roman"/>
                <a:cs typeface="Times New Roman"/>
              </a:rPr>
              <a:t>Truth Tables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of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Compound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Propositions</a:t>
            </a:r>
            <a:endParaRPr sz="2800">
              <a:latin typeface="Times New Roman"/>
              <a:cs typeface="Times New Roman"/>
            </a:endParaRPr>
          </a:p>
          <a:p>
            <a:pPr marL="1089025">
              <a:lnSpc>
                <a:spcPct val="100000"/>
              </a:lnSpc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48500" y="2232660"/>
            <a:ext cx="1722120" cy="3048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320535" y="2710560"/>
            <a:ext cx="1541145" cy="457200"/>
            <a:chOff x="6320535" y="2710560"/>
            <a:chExt cx="1541145" cy="457200"/>
          </a:xfrm>
        </p:grpSpPr>
        <p:sp>
          <p:nvSpPr>
            <p:cNvPr id="8" name="object 8"/>
            <p:cNvSpPr/>
            <p:nvPr/>
          </p:nvSpPr>
          <p:spPr>
            <a:xfrm>
              <a:off x="6320535" y="2710560"/>
              <a:ext cx="1541145" cy="457200"/>
            </a:xfrm>
            <a:custGeom>
              <a:avLst/>
              <a:gdLst/>
              <a:ahLst/>
              <a:cxnLst/>
              <a:rect l="l" t="t" r="r" b="b"/>
              <a:pathLst>
                <a:path w="1541145" h="457200">
                  <a:moveTo>
                    <a:pt x="1541017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541017" y="457200"/>
                  </a:lnTo>
                  <a:lnTo>
                    <a:pt x="154101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1853" y="2800730"/>
              <a:ext cx="836930" cy="212090"/>
            </a:xfrm>
            <a:custGeom>
              <a:avLst/>
              <a:gdLst/>
              <a:ahLst/>
              <a:cxnLst/>
              <a:rect l="l" t="t" r="r" b="b"/>
              <a:pathLst>
                <a:path w="836929" h="212089">
                  <a:moveTo>
                    <a:pt x="768985" y="0"/>
                  </a:moveTo>
                  <a:lnTo>
                    <a:pt x="765937" y="8636"/>
                  </a:lnTo>
                  <a:lnTo>
                    <a:pt x="778222" y="13946"/>
                  </a:lnTo>
                  <a:lnTo>
                    <a:pt x="788781" y="21304"/>
                  </a:lnTo>
                  <a:lnTo>
                    <a:pt x="810172" y="55449"/>
                  </a:lnTo>
                  <a:lnTo>
                    <a:pt x="817245" y="104902"/>
                  </a:lnTo>
                  <a:lnTo>
                    <a:pt x="816459" y="123571"/>
                  </a:lnTo>
                  <a:lnTo>
                    <a:pt x="804672" y="169291"/>
                  </a:lnTo>
                  <a:lnTo>
                    <a:pt x="778365" y="197865"/>
                  </a:lnTo>
                  <a:lnTo>
                    <a:pt x="766318" y="203200"/>
                  </a:lnTo>
                  <a:lnTo>
                    <a:pt x="768985" y="211836"/>
                  </a:lnTo>
                  <a:lnTo>
                    <a:pt x="809454" y="187725"/>
                  </a:lnTo>
                  <a:lnTo>
                    <a:pt x="832183" y="143383"/>
                  </a:lnTo>
                  <a:lnTo>
                    <a:pt x="836549" y="105918"/>
                  </a:lnTo>
                  <a:lnTo>
                    <a:pt x="835453" y="86538"/>
                  </a:lnTo>
                  <a:lnTo>
                    <a:pt x="819023" y="37211"/>
                  </a:lnTo>
                  <a:lnTo>
                    <a:pt x="784322" y="5546"/>
                  </a:lnTo>
                  <a:lnTo>
                    <a:pt x="768985" y="0"/>
                  </a:lnTo>
                  <a:close/>
                </a:path>
                <a:path w="836929" h="212089">
                  <a:moveTo>
                    <a:pt x="67564" y="0"/>
                  </a:moveTo>
                  <a:lnTo>
                    <a:pt x="27166" y="24163"/>
                  </a:lnTo>
                  <a:lnTo>
                    <a:pt x="4381" y="68611"/>
                  </a:lnTo>
                  <a:lnTo>
                    <a:pt x="0" y="105918"/>
                  </a:lnTo>
                  <a:lnTo>
                    <a:pt x="1093" y="125424"/>
                  </a:lnTo>
                  <a:lnTo>
                    <a:pt x="17399" y="174752"/>
                  </a:lnTo>
                  <a:lnTo>
                    <a:pt x="52153" y="206291"/>
                  </a:lnTo>
                  <a:lnTo>
                    <a:pt x="67564" y="211836"/>
                  </a:lnTo>
                  <a:lnTo>
                    <a:pt x="70230" y="203200"/>
                  </a:lnTo>
                  <a:lnTo>
                    <a:pt x="58130" y="197865"/>
                  </a:lnTo>
                  <a:lnTo>
                    <a:pt x="47720" y="190436"/>
                  </a:lnTo>
                  <a:lnTo>
                    <a:pt x="26376" y="155765"/>
                  </a:lnTo>
                  <a:lnTo>
                    <a:pt x="19304" y="104902"/>
                  </a:lnTo>
                  <a:lnTo>
                    <a:pt x="20089" y="86830"/>
                  </a:lnTo>
                  <a:lnTo>
                    <a:pt x="31876" y="42164"/>
                  </a:lnTo>
                  <a:lnTo>
                    <a:pt x="58291" y="13946"/>
                  </a:lnTo>
                  <a:lnTo>
                    <a:pt x="70485" y="8636"/>
                  </a:lnTo>
                  <a:lnTo>
                    <a:pt x="675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234160" y="2704210"/>
          <a:ext cx="6621145" cy="3423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1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R="42862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43053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43815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𝖠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54"/>
                        </a:spcBef>
                        <a:tabLst>
                          <a:tab pos="1052195" algn="l"/>
                        </a:tabLst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𝖠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	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→</a:t>
                      </a:r>
                      <a:r>
                        <a:rPr sz="1800" spc="6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0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981200"/>
            <a:ext cx="8305800" cy="39754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7585" algn="l"/>
                <a:tab pos="1412240" algn="l"/>
                <a:tab pos="2538730" algn="l"/>
                <a:tab pos="4255770" algn="l"/>
                <a:tab pos="4907915" algn="l"/>
                <a:tab pos="5372100" algn="l"/>
                <a:tab pos="6733540" algn="l"/>
                <a:tab pos="7149465" algn="l"/>
              </a:tabLst>
            </a:pPr>
            <a:r>
              <a:rPr sz="2000" spc="-17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opics	in	disc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ete	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athe</a:t>
            </a:r>
            <a:r>
              <a:rPr sz="2000" spc="-1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cs	will	be	i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portant	in	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any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courses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you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will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take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future:</a:t>
            </a:r>
          </a:p>
          <a:p>
            <a:pPr marL="355600" marR="5715" indent="-343535" algn="just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35623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Computer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Science: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Computer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Architecture, Data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Structures, </a:t>
            </a:r>
            <a:r>
              <a:rPr sz="2000" spc="-5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Algorithms, Programming </a:t>
            </a:r>
            <a:r>
              <a:rPr sz="2000" dirty="0">
                <a:latin typeface="Times New Roman"/>
                <a:cs typeface="Times New Roman"/>
              </a:rPr>
              <a:t>Languages, </a:t>
            </a:r>
            <a:r>
              <a:rPr sz="2000" spc="-5" dirty="0">
                <a:latin typeface="Times New Roman"/>
                <a:cs typeface="Times New Roman"/>
              </a:rPr>
              <a:t>Compilers, Computer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Security,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Databases,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Artificial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Intelligence,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Networking,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Graphics,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Game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Design,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Theory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of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Computation,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……</a:t>
            </a:r>
            <a:endParaRPr sz="2000" dirty="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356235" algn="l"/>
              </a:tabLst>
            </a:pPr>
            <a:r>
              <a:rPr sz="2000" b="1" dirty="0">
                <a:latin typeface="Times New Roman"/>
                <a:cs typeface="Times New Roman"/>
              </a:rPr>
              <a:t>Mathematics: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Logic,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Set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Theory,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Probability,</a:t>
            </a:r>
            <a:r>
              <a:rPr sz="2000" spc="5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Number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Theory,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Abstract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Algebra,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Combinatorics,</a:t>
            </a:r>
            <a:r>
              <a:rPr sz="2000" dirty="0">
                <a:latin typeface="Times New Roman"/>
                <a:cs typeface="Times New Roman"/>
              </a:rPr>
              <a:t> Graph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Theory, 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Game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Theory,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Network Optimization,</a:t>
            </a:r>
            <a:r>
              <a:rPr sz="2000" dirty="0">
                <a:latin typeface="Times New Roman"/>
                <a:cs typeface="Times New Roman"/>
              </a:rPr>
              <a:t> …</a:t>
            </a:r>
          </a:p>
          <a:p>
            <a:pPr marL="355600" marR="5080" indent="-343535" algn="just">
              <a:lnSpc>
                <a:spcPct val="100000"/>
              </a:lnSpc>
              <a:spcBef>
                <a:spcPts val="1445"/>
              </a:spcBef>
              <a:buFont typeface="Arial MT"/>
              <a:buChar char="•"/>
              <a:tabLst>
                <a:tab pos="356235" algn="l"/>
              </a:tabLst>
            </a:pPr>
            <a:r>
              <a:rPr sz="2000" b="1" dirty="0">
                <a:latin typeface="Times New Roman"/>
                <a:cs typeface="Times New Roman"/>
              </a:rPr>
              <a:t>Other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Disciplines: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You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may</a:t>
            </a:r>
            <a:r>
              <a:rPr sz="2000" spc="-5" dirty="0">
                <a:latin typeface="Times New Roman"/>
                <a:cs typeface="Times New Roman"/>
              </a:rPr>
              <a:t> find</a:t>
            </a:r>
            <a:r>
              <a:rPr sz="2000" dirty="0">
                <a:latin typeface="Times New Roman"/>
                <a:cs typeface="Times New Roman"/>
              </a:rPr>
              <a:t> concepts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learned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here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useful in </a:t>
            </a:r>
            <a:r>
              <a:rPr sz="2000" dirty="0">
                <a:latin typeface="Times New Roman"/>
                <a:cs typeface="Times New Roman"/>
              </a:rPr>
              <a:t>courses in </a:t>
            </a:r>
            <a:r>
              <a:rPr sz="2000" spc="-15" dirty="0">
                <a:latin typeface="Times New Roman"/>
                <a:cs typeface="Times New Roman"/>
              </a:rPr>
              <a:t>philosophy, </a:t>
            </a:r>
            <a:r>
              <a:rPr sz="2000" spc="-5" dirty="0">
                <a:latin typeface="Times New Roman"/>
                <a:cs typeface="Times New Roman"/>
              </a:rPr>
              <a:t>economics, </a:t>
            </a:r>
            <a:r>
              <a:rPr sz="2000" dirty="0">
                <a:latin typeface="Times New Roman"/>
                <a:cs typeface="Times New Roman"/>
              </a:rPr>
              <a:t>linguistics, and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other </a:t>
            </a:r>
            <a:r>
              <a:rPr sz="2000" spc="-5" dirty="0">
                <a:latin typeface="Times New Roman"/>
                <a:cs typeface="Times New Roman"/>
              </a:rPr>
              <a:t>departments.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0" y="762000"/>
            <a:ext cx="49510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ahoma"/>
                <a:cs typeface="Tahoma"/>
              </a:rPr>
              <a:t>DM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spc="5" dirty="0">
                <a:latin typeface="Tahoma"/>
                <a:cs typeface="Tahoma"/>
              </a:rPr>
              <a:t>is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Gateway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Course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11224"/>
            <a:ext cx="805559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Compound</a:t>
            </a:r>
            <a:r>
              <a:rPr spc="10" dirty="0"/>
              <a:t> </a:t>
            </a:r>
            <a:r>
              <a:rPr spc="-5" dirty="0"/>
              <a:t>Propositions</a:t>
            </a:r>
            <a:r>
              <a:rPr spc="-10" dirty="0"/>
              <a:t> </a:t>
            </a:r>
            <a:r>
              <a:rPr dirty="0"/>
              <a:t>(19/23)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40</a:t>
            </a:fld>
            <a:endParaRPr spc="-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895" y="2247858"/>
            <a:ext cx="6600081" cy="2854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688" y="1828800"/>
            <a:ext cx="1082151" cy="16086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915606"/>
            <a:ext cx="6122035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2800" b="1" spc="-45" dirty="0">
                <a:solidFill>
                  <a:srgbClr val="4F81BC"/>
                </a:solidFill>
                <a:latin typeface="Times New Roman"/>
                <a:cs typeface="Times New Roman"/>
              </a:rPr>
              <a:t>Truth Tables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of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Compound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Propositions</a:t>
            </a:r>
            <a:endParaRPr sz="2800">
              <a:latin typeface="Times New Roman"/>
              <a:cs typeface="Times New Roman"/>
            </a:endParaRPr>
          </a:p>
          <a:p>
            <a:pPr marL="1089025">
              <a:lnSpc>
                <a:spcPct val="100000"/>
              </a:lnSpc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48500" y="2232660"/>
            <a:ext cx="1722120" cy="3048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320535" y="2710560"/>
            <a:ext cx="1541145" cy="457200"/>
            <a:chOff x="6320535" y="2710560"/>
            <a:chExt cx="1541145" cy="457200"/>
          </a:xfrm>
        </p:grpSpPr>
        <p:sp>
          <p:nvSpPr>
            <p:cNvPr id="8" name="object 8"/>
            <p:cNvSpPr/>
            <p:nvPr/>
          </p:nvSpPr>
          <p:spPr>
            <a:xfrm>
              <a:off x="6320535" y="2710560"/>
              <a:ext cx="1541145" cy="457200"/>
            </a:xfrm>
            <a:custGeom>
              <a:avLst/>
              <a:gdLst/>
              <a:ahLst/>
              <a:cxnLst/>
              <a:rect l="l" t="t" r="r" b="b"/>
              <a:pathLst>
                <a:path w="1541145" h="457200">
                  <a:moveTo>
                    <a:pt x="1541017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541017" y="457200"/>
                  </a:lnTo>
                  <a:lnTo>
                    <a:pt x="154101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1853" y="2800730"/>
              <a:ext cx="836930" cy="212090"/>
            </a:xfrm>
            <a:custGeom>
              <a:avLst/>
              <a:gdLst/>
              <a:ahLst/>
              <a:cxnLst/>
              <a:rect l="l" t="t" r="r" b="b"/>
              <a:pathLst>
                <a:path w="836929" h="212089">
                  <a:moveTo>
                    <a:pt x="768985" y="0"/>
                  </a:moveTo>
                  <a:lnTo>
                    <a:pt x="765937" y="8636"/>
                  </a:lnTo>
                  <a:lnTo>
                    <a:pt x="778222" y="13946"/>
                  </a:lnTo>
                  <a:lnTo>
                    <a:pt x="788781" y="21304"/>
                  </a:lnTo>
                  <a:lnTo>
                    <a:pt x="810172" y="55449"/>
                  </a:lnTo>
                  <a:lnTo>
                    <a:pt x="817245" y="104902"/>
                  </a:lnTo>
                  <a:lnTo>
                    <a:pt x="816459" y="123571"/>
                  </a:lnTo>
                  <a:lnTo>
                    <a:pt x="804672" y="169291"/>
                  </a:lnTo>
                  <a:lnTo>
                    <a:pt x="778365" y="197865"/>
                  </a:lnTo>
                  <a:lnTo>
                    <a:pt x="766318" y="203200"/>
                  </a:lnTo>
                  <a:lnTo>
                    <a:pt x="768985" y="211836"/>
                  </a:lnTo>
                  <a:lnTo>
                    <a:pt x="809454" y="187725"/>
                  </a:lnTo>
                  <a:lnTo>
                    <a:pt x="832183" y="143383"/>
                  </a:lnTo>
                  <a:lnTo>
                    <a:pt x="836549" y="105918"/>
                  </a:lnTo>
                  <a:lnTo>
                    <a:pt x="835453" y="86538"/>
                  </a:lnTo>
                  <a:lnTo>
                    <a:pt x="819023" y="37211"/>
                  </a:lnTo>
                  <a:lnTo>
                    <a:pt x="784322" y="5546"/>
                  </a:lnTo>
                  <a:lnTo>
                    <a:pt x="768985" y="0"/>
                  </a:lnTo>
                  <a:close/>
                </a:path>
                <a:path w="836929" h="212089">
                  <a:moveTo>
                    <a:pt x="67564" y="0"/>
                  </a:moveTo>
                  <a:lnTo>
                    <a:pt x="27166" y="24163"/>
                  </a:lnTo>
                  <a:lnTo>
                    <a:pt x="4381" y="68611"/>
                  </a:lnTo>
                  <a:lnTo>
                    <a:pt x="0" y="105918"/>
                  </a:lnTo>
                  <a:lnTo>
                    <a:pt x="1093" y="125424"/>
                  </a:lnTo>
                  <a:lnTo>
                    <a:pt x="17399" y="174752"/>
                  </a:lnTo>
                  <a:lnTo>
                    <a:pt x="52153" y="206291"/>
                  </a:lnTo>
                  <a:lnTo>
                    <a:pt x="67564" y="211836"/>
                  </a:lnTo>
                  <a:lnTo>
                    <a:pt x="70230" y="203200"/>
                  </a:lnTo>
                  <a:lnTo>
                    <a:pt x="58130" y="197865"/>
                  </a:lnTo>
                  <a:lnTo>
                    <a:pt x="47720" y="190436"/>
                  </a:lnTo>
                  <a:lnTo>
                    <a:pt x="26376" y="155765"/>
                  </a:lnTo>
                  <a:lnTo>
                    <a:pt x="19304" y="104902"/>
                  </a:lnTo>
                  <a:lnTo>
                    <a:pt x="20089" y="86830"/>
                  </a:lnTo>
                  <a:lnTo>
                    <a:pt x="31876" y="42164"/>
                  </a:lnTo>
                  <a:lnTo>
                    <a:pt x="58291" y="13946"/>
                  </a:lnTo>
                  <a:lnTo>
                    <a:pt x="70485" y="8636"/>
                  </a:lnTo>
                  <a:lnTo>
                    <a:pt x="675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234160" y="2704210"/>
          <a:ext cx="6621145" cy="3423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1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R="42862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43053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43815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𝖠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54"/>
                        </a:spcBef>
                        <a:tabLst>
                          <a:tab pos="1052195" algn="l"/>
                        </a:tabLst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𝖠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	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→</a:t>
                      </a:r>
                      <a:r>
                        <a:rPr sz="1800" spc="6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0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45933"/>
            <a:ext cx="805559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Compound</a:t>
            </a:r>
            <a:r>
              <a:rPr spc="10" dirty="0"/>
              <a:t> </a:t>
            </a:r>
            <a:r>
              <a:rPr spc="-5" dirty="0"/>
              <a:t>Propositions</a:t>
            </a:r>
            <a:r>
              <a:rPr spc="-10" dirty="0"/>
              <a:t> </a:t>
            </a:r>
            <a:r>
              <a:rPr dirty="0"/>
              <a:t>(19/23)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41</a:t>
            </a:fld>
            <a:endParaRPr spc="-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895" y="2247858"/>
            <a:ext cx="6600081" cy="2854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688" y="1828800"/>
            <a:ext cx="1082151" cy="16086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915606"/>
            <a:ext cx="6122035" cy="113728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2800" b="1" spc="-45" dirty="0">
                <a:solidFill>
                  <a:srgbClr val="4F81BC"/>
                </a:solidFill>
                <a:latin typeface="Times New Roman"/>
                <a:cs typeface="Times New Roman"/>
              </a:rPr>
              <a:t>Truth Tables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of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Compound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Propositions</a:t>
            </a:r>
            <a:endParaRPr sz="2800">
              <a:latin typeface="Times New Roman"/>
              <a:cs typeface="Times New Roman"/>
            </a:endParaRPr>
          </a:p>
          <a:p>
            <a:pPr marL="1089025">
              <a:lnSpc>
                <a:spcPct val="100000"/>
              </a:lnSpc>
              <a:spcBef>
                <a:spcPts val="116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48500" y="2232660"/>
            <a:ext cx="1722120" cy="3048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320535" y="2710560"/>
            <a:ext cx="1541145" cy="457200"/>
            <a:chOff x="6320535" y="2710560"/>
            <a:chExt cx="1541145" cy="457200"/>
          </a:xfrm>
        </p:grpSpPr>
        <p:sp>
          <p:nvSpPr>
            <p:cNvPr id="8" name="object 8"/>
            <p:cNvSpPr/>
            <p:nvPr/>
          </p:nvSpPr>
          <p:spPr>
            <a:xfrm>
              <a:off x="6320535" y="2710560"/>
              <a:ext cx="1541145" cy="457200"/>
            </a:xfrm>
            <a:custGeom>
              <a:avLst/>
              <a:gdLst/>
              <a:ahLst/>
              <a:cxnLst/>
              <a:rect l="l" t="t" r="r" b="b"/>
              <a:pathLst>
                <a:path w="1541145" h="457200">
                  <a:moveTo>
                    <a:pt x="1541017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541017" y="457200"/>
                  </a:lnTo>
                  <a:lnTo>
                    <a:pt x="154101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1853" y="2800730"/>
              <a:ext cx="836930" cy="212090"/>
            </a:xfrm>
            <a:custGeom>
              <a:avLst/>
              <a:gdLst/>
              <a:ahLst/>
              <a:cxnLst/>
              <a:rect l="l" t="t" r="r" b="b"/>
              <a:pathLst>
                <a:path w="836929" h="212089">
                  <a:moveTo>
                    <a:pt x="768985" y="0"/>
                  </a:moveTo>
                  <a:lnTo>
                    <a:pt x="765937" y="8636"/>
                  </a:lnTo>
                  <a:lnTo>
                    <a:pt x="778222" y="13946"/>
                  </a:lnTo>
                  <a:lnTo>
                    <a:pt x="788781" y="21304"/>
                  </a:lnTo>
                  <a:lnTo>
                    <a:pt x="810172" y="55449"/>
                  </a:lnTo>
                  <a:lnTo>
                    <a:pt x="817245" y="104902"/>
                  </a:lnTo>
                  <a:lnTo>
                    <a:pt x="816459" y="123571"/>
                  </a:lnTo>
                  <a:lnTo>
                    <a:pt x="804672" y="169291"/>
                  </a:lnTo>
                  <a:lnTo>
                    <a:pt x="778365" y="197865"/>
                  </a:lnTo>
                  <a:lnTo>
                    <a:pt x="766318" y="203200"/>
                  </a:lnTo>
                  <a:lnTo>
                    <a:pt x="768985" y="211836"/>
                  </a:lnTo>
                  <a:lnTo>
                    <a:pt x="809454" y="187725"/>
                  </a:lnTo>
                  <a:lnTo>
                    <a:pt x="832183" y="143383"/>
                  </a:lnTo>
                  <a:lnTo>
                    <a:pt x="836549" y="105918"/>
                  </a:lnTo>
                  <a:lnTo>
                    <a:pt x="835453" y="86538"/>
                  </a:lnTo>
                  <a:lnTo>
                    <a:pt x="819023" y="37211"/>
                  </a:lnTo>
                  <a:lnTo>
                    <a:pt x="784322" y="5546"/>
                  </a:lnTo>
                  <a:lnTo>
                    <a:pt x="768985" y="0"/>
                  </a:lnTo>
                  <a:close/>
                </a:path>
                <a:path w="836929" h="212089">
                  <a:moveTo>
                    <a:pt x="67564" y="0"/>
                  </a:moveTo>
                  <a:lnTo>
                    <a:pt x="27166" y="24163"/>
                  </a:lnTo>
                  <a:lnTo>
                    <a:pt x="4381" y="68611"/>
                  </a:lnTo>
                  <a:lnTo>
                    <a:pt x="0" y="105918"/>
                  </a:lnTo>
                  <a:lnTo>
                    <a:pt x="1093" y="125424"/>
                  </a:lnTo>
                  <a:lnTo>
                    <a:pt x="17399" y="174752"/>
                  </a:lnTo>
                  <a:lnTo>
                    <a:pt x="52153" y="206291"/>
                  </a:lnTo>
                  <a:lnTo>
                    <a:pt x="67564" y="211836"/>
                  </a:lnTo>
                  <a:lnTo>
                    <a:pt x="70230" y="203200"/>
                  </a:lnTo>
                  <a:lnTo>
                    <a:pt x="58130" y="197865"/>
                  </a:lnTo>
                  <a:lnTo>
                    <a:pt x="47720" y="190436"/>
                  </a:lnTo>
                  <a:lnTo>
                    <a:pt x="26376" y="155765"/>
                  </a:lnTo>
                  <a:lnTo>
                    <a:pt x="19304" y="104902"/>
                  </a:lnTo>
                  <a:lnTo>
                    <a:pt x="20089" y="86830"/>
                  </a:lnTo>
                  <a:lnTo>
                    <a:pt x="31876" y="42164"/>
                  </a:lnTo>
                  <a:lnTo>
                    <a:pt x="58291" y="13946"/>
                  </a:lnTo>
                  <a:lnTo>
                    <a:pt x="70485" y="8636"/>
                  </a:lnTo>
                  <a:lnTo>
                    <a:pt x="675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234160" y="2704210"/>
          <a:ext cx="6621145" cy="3423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1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R="42862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43053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43815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𝖠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54"/>
                        </a:spcBef>
                        <a:tabLst>
                          <a:tab pos="1052195" algn="l"/>
                        </a:tabLst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𝒑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𝖠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¬𝒒	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→</a:t>
                      </a:r>
                      <a:r>
                        <a:rPr sz="1800" spc="6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0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97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3434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𝐅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533400"/>
            <a:ext cx="8528050" cy="296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1500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Compound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Propositions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(20/23)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and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Bit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Operations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87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Computers represent information </a:t>
            </a:r>
            <a:r>
              <a:rPr sz="2800" dirty="0">
                <a:latin typeface="Times New Roman"/>
                <a:cs typeface="Times New Roman"/>
              </a:rPr>
              <a:t>using 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bits</a:t>
            </a:r>
            <a:r>
              <a:rPr sz="2800" dirty="0">
                <a:latin typeface="Times New Roman"/>
                <a:cs typeface="Times New Roman"/>
              </a:rPr>
              <a:t>. </a:t>
            </a:r>
            <a:r>
              <a:rPr sz="2800" spc="-5" dirty="0">
                <a:latin typeface="Times New Roman"/>
                <a:cs typeface="Times New Roman"/>
              </a:rPr>
              <a:t>A </a:t>
            </a:r>
            <a:r>
              <a:rPr sz="2800" dirty="0">
                <a:latin typeface="Times New Roman"/>
                <a:cs typeface="Times New Roman"/>
              </a:rPr>
              <a:t>bit </a:t>
            </a:r>
            <a:r>
              <a:rPr sz="2800" spc="-5" dirty="0">
                <a:latin typeface="Times New Roman"/>
                <a:cs typeface="Times New Roman"/>
              </a:rPr>
              <a:t>is a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symbol with two </a:t>
            </a:r>
            <a:r>
              <a:rPr sz="2800" dirty="0">
                <a:latin typeface="Times New Roman"/>
                <a:cs typeface="Times New Roman"/>
              </a:rPr>
              <a:t>possible </a:t>
            </a:r>
            <a:r>
              <a:rPr sz="2800" spc="-5" dirty="0">
                <a:latin typeface="Times New Roman"/>
                <a:cs typeface="Times New Roman"/>
              </a:rPr>
              <a:t>values, </a:t>
            </a:r>
            <a:r>
              <a:rPr sz="2800" spc="-30" dirty="0">
                <a:latin typeface="Times New Roman"/>
                <a:cs typeface="Times New Roman"/>
              </a:rPr>
              <a:t>namely, </a:t>
            </a:r>
            <a:r>
              <a:rPr sz="2800" spc="-5" dirty="0">
                <a:latin typeface="Times New Roman"/>
                <a:cs typeface="Times New Roman"/>
              </a:rPr>
              <a:t>0 (zero) and 1 </a:t>
            </a:r>
            <a:r>
              <a:rPr sz="2800" dirty="0">
                <a:latin typeface="Times New Roman"/>
                <a:cs typeface="Times New Roman"/>
              </a:rPr>
              <a:t> (one).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4815" y="3417354"/>
            <a:ext cx="3169523" cy="20252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42</a:t>
            </a:fld>
            <a:endParaRPr spc="-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96723"/>
            <a:ext cx="8524875" cy="296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1500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Compound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Propositions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(21/23)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Computer</a:t>
            </a:r>
            <a:r>
              <a:rPr sz="2800" b="1" spc="-5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Bit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Operations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87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120" dirty="0">
                <a:latin typeface="Times New Roman"/>
                <a:cs typeface="Times New Roman"/>
              </a:rPr>
              <a:t>We</a:t>
            </a:r>
            <a:r>
              <a:rPr sz="2800" spc="3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will</a:t>
            </a:r>
            <a:r>
              <a:rPr sz="2800" spc="4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also</a:t>
            </a:r>
            <a:r>
              <a:rPr sz="2800" spc="4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use</a:t>
            </a:r>
            <a:r>
              <a:rPr sz="2800" spc="4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3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notation</a:t>
            </a:r>
            <a:r>
              <a:rPr sz="2800" spc="4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OR,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AND,</a:t>
            </a:r>
            <a:r>
              <a:rPr sz="2800" spc="4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4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XOR</a:t>
            </a:r>
            <a:r>
              <a:rPr sz="2800" spc="40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operators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∨</a:t>
            </a:r>
            <a:r>
              <a:rPr sz="2800" spc="-10" dirty="0">
                <a:latin typeface="Times New Roman"/>
                <a:cs typeface="Times New Roman"/>
              </a:rPr>
              <a:t>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𝖠</a:t>
            </a:r>
            <a:r>
              <a:rPr sz="2800" spc="20" dirty="0">
                <a:latin typeface="Times New Roman"/>
                <a:cs typeface="Times New Roman"/>
              </a:rPr>
              <a:t>,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⊕</a:t>
            </a:r>
            <a:r>
              <a:rPr sz="2800" spc="-5" dirty="0">
                <a:latin typeface="Times New Roman"/>
                <a:cs typeface="Times New Roman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done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various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programming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languages.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6455" y="3276600"/>
            <a:ext cx="4971090" cy="28807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43</a:t>
            </a:fld>
            <a:endParaRPr spc="-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848698"/>
            <a:ext cx="8524240" cy="263652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Bit</a:t>
            </a:r>
            <a:r>
              <a:rPr sz="2800" b="1" spc="-3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Strings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87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Information is often represented </a:t>
            </a:r>
            <a:r>
              <a:rPr sz="2800" dirty="0">
                <a:latin typeface="Times New Roman"/>
                <a:cs typeface="Times New Roman"/>
              </a:rPr>
              <a:t>using bit strings, </a:t>
            </a:r>
            <a:r>
              <a:rPr sz="2800" spc="-5" dirty="0">
                <a:latin typeface="Times New Roman"/>
                <a:cs typeface="Times New Roman"/>
              </a:rPr>
              <a:t>which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 lists of zeros and ones. When this is done, operations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bit</a:t>
            </a:r>
            <a:r>
              <a:rPr sz="2800" dirty="0">
                <a:latin typeface="Times New Roman"/>
                <a:cs typeface="Times New Roman"/>
              </a:rPr>
              <a:t> strings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can</a:t>
            </a:r>
            <a:r>
              <a:rPr sz="2800" spc="-5" dirty="0">
                <a:latin typeface="Times New Roman"/>
                <a:cs typeface="Times New Roman"/>
              </a:rPr>
              <a:t> be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used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manipulate</a:t>
            </a:r>
            <a:r>
              <a:rPr sz="2800" dirty="0">
                <a:latin typeface="Times New Roman"/>
                <a:cs typeface="Times New Roman"/>
              </a:rPr>
              <a:t> this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information.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361" y="229965"/>
            <a:ext cx="8093584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Compound</a:t>
            </a:r>
            <a:r>
              <a:rPr spc="10" dirty="0"/>
              <a:t> </a:t>
            </a:r>
            <a:r>
              <a:rPr spc="-5" dirty="0"/>
              <a:t>Propositions</a:t>
            </a:r>
            <a:r>
              <a:rPr spc="-10" dirty="0"/>
              <a:t> </a:t>
            </a:r>
            <a:r>
              <a:rPr dirty="0"/>
              <a:t>(22/23)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44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936" y="4052315"/>
            <a:ext cx="8686800" cy="68884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16661" y="4973065"/>
            <a:ext cx="3759200" cy="389890"/>
            <a:chOff x="216661" y="4973065"/>
            <a:chExt cx="3759200" cy="3898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699" y="5071871"/>
              <a:ext cx="3619500" cy="2133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9361" y="4985765"/>
              <a:ext cx="3733800" cy="364490"/>
            </a:xfrm>
            <a:custGeom>
              <a:avLst/>
              <a:gdLst/>
              <a:ahLst/>
              <a:cxnLst/>
              <a:rect l="l" t="t" r="r" b="b"/>
              <a:pathLst>
                <a:path w="3733800" h="364489">
                  <a:moveTo>
                    <a:pt x="0" y="364235"/>
                  </a:moveTo>
                  <a:lnTo>
                    <a:pt x="3733800" y="364235"/>
                  </a:lnTo>
                  <a:lnTo>
                    <a:pt x="3733800" y="0"/>
                  </a:lnTo>
                  <a:lnTo>
                    <a:pt x="0" y="0"/>
                  </a:lnTo>
                  <a:lnTo>
                    <a:pt x="0" y="364235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848698"/>
            <a:ext cx="8524240" cy="1782445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Example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8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Find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bitwise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OR,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bitwise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AND,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bitwise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XOR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bit</a:t>
            </a:r>
            <a:r>
              <a:rPr sz="2800" spc="-5" dirty="0">
                <a:latin typeface="Times New Roman"/>
                <a:cs typeface="Times New Roman"/>
              </a:rPr>
              <a:t> strings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01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1011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0110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and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11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0001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1101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97851"/>
            <a:ext cx="797928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Compound</a:t>
            </a:r>
            <a:r>
              <a:rPr spc="10" dirty="0"/>
              <a:t> </a:t>
            </a:r>
            <a:r>
              <a:rPr spc="-5" dirty="0"/>
              <a:t>Propositions</a:t>
            </a:r>
            <a:r>
              <a:rPr spc="-10" dirty="0"/>
              <a:t> </a:t>
            </a:r>
            <a:r>
              <a:rPr dirty="0"/>
              <a:t>(23/23)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45</a:t>
            </a:fld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8830" y="3231699"/>
            <a:ext cx="4232596" cy="21913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094003"/>
            <a:ext cx="8376920" cy="419986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en-US" sz="2800" spc="-5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en-US" sz="2800" spc="-5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Foundations: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Logic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and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Proofs.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Basic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Structures: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Sets,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Functions,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Sequences,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and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Sums.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Algorithms.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Induction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Recursion.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Graphs.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Times New Roman"/>
                <a:cs typeface="Times New Roman"/>
              </a:rPr>
              <a:t>Trees.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79653"/>
            <a:ext cx="32600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Tahoma"/>
                <a:cs typeface="Tahoma"/>
              </a:rPr>
              <a:t>Course</a:t>
            </a:r>
            <a:r>
              <a:rPr sz="3200" spc="-6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Syllabus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8706" y="1828800"/>
            <a:ext cx="5565140" cy="361187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Introduction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Propositional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Logic.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Compound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Propositions.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Applications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Propositional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Logic.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Propositional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Equivalences.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Predicates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Quantifiers.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Arguments.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Proofs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Techniques.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8706" y="685800"/>
            <a:ext cx="56781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ahoma"/>
                <a:cs typeface="Tahoma"/>
              </a:rPr>
              <a:t>Chapter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1: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Logic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and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Proofs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617007"/>
            <a:ext cx="8528685" cy="4402793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What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is</a:t>
            </a:r>
            <a:r>
              <a:rPr sz="28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Logic?</a:t>
            </a:r>
            <a:endParaRPr sz="2800" dirty="0">
              <a:latin typeface="Times New Roman"/>
              <a:cs typeface="Times New Roman"/>
            </a:endParaRPr>
          </a:p>
          <a:p>
            <a:pPr marL="355600" marR="10160" indent="-342900" algn="just">
              <a:lnSpc>
                <a:spcPct val="100000"/>
              </a:lnSpc>
              <a:spcBef>
                <a:spcPts val="187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Logic is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discipline that deals with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methods of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reasoning.</a:t>
            </a:r>
            <a:endParaRPr sz="2800" dirty="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187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On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elementary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level,</a:t>
            </a:r>
            <a:r>
              <a:rPr sz="2800" dirty="0">
                <a:latin typeface="Times New Roman"/>
                <a:cs typeface="Times New Roman"/>
              </a:rPr>
              <a:t> logic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provides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rules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techniques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determining whether a given </a:t>
            </a:r>
            <a:r>
              <a:rPr sz="2800" spc="-10" dirty="0">
                <a:latin typeface="Times New Roman"/>
                <a:cs typeface="Times New Roman"/>
              </a:rPr>
              <a:t>argument </a:t>
            </a:r>
            <a:r>
              <a:rPr sz="2800" spc="-5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valid.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87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Logical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reasoning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used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mathematics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prove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theorems.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399" y="93445"/>
            <a:ext cx="8681085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Introduction</a:t>
            </a:r>
            <a:r>
              <a:rPr spc="-10" dirty="0"/>
              <a:t> </a:t>
            </a:r>
            <a:r>
              <a:rPr spc="-5" dirty="0"/>
              <a:t>to</a:t>
            </a:r>
            <a:r>
              <a:rPr spc="5" dirty="0"/>
              <a:t> </a:t>
            </a:r>
            <a:r>
              <a:rPr dirty="0"/>
              <a:t>Propositional</a:t>
            </a:r>
            <a:r>
              <a:rPr spc="-20" dirty="0"/>
              <a:t> </a:t>
            </a:r>
            <a:r>
              <a:rPr spc="-5" dirty="0"/>
              <a:t>Logic </a:t>
            </a:r>
            <a:r>
              <a:rPr dirty="0"/>
              <a:t>(1/4)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534375"/>
            <a:ext cx="8723630" cy="3677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571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Introduction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to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Propositional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Logic </a:t>
            </a:r>
            <a:r>
              <a:rPr sz="2800" b="1" dirty="0">
                <a:latin typeface="Times New Roman"/>
                <a:cs typeface="Times New Roman"/>
              </a:rPr>
              <a:t>(2/4)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basic</a:t>
            </a:r>
            <a:r>
              <a:rPr sz="2800" dirty="0">
                <a:latin typeface="Times New Roman"/>
                <a:cs typeface="Times New Roman"/>
              </a:rPr>
              <a:t> building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blocks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logic</a:t>
            </a:r>
            <a:r>
              <a:rPr sz="2800" spc="-5" dirty="0">
                <a:latin typeface="Times New Roman"/>
                <a:cs typeface="Times New Roman"/>
              </a:rPr>
              <a:t> is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Proposition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75"/>
              </a:spcBef>
              <a:buFont typeface="Arial MT"/>
              <a:buChar char="•"/>
              <a:tabLst>
                <a:tab pos="354965" algn="l"/>
                <a:tab pos="355600" algn="l"/>
                <a:tab pos="2513330" algn="l"/>
                <a:tab pos="3079115" algn="l"/>
                <a:tab pos="4707255" algn="l"/>
                <a:tab pos="5095240" algn="l"/>
                <a:tab pos="5405120" algn="l"/>
                <a:tab pos="7232650" algn="l"/>
              </a:tabLst>
            </a:pP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proposition	(or	</a:t>
            </a:r>
            <a:r>
              <a:rPr sz="2800" spc="-5" dirty="0">
                <a:latin typeface="Times New Roman"/>
                <a:cs typeface="Times New Roman"/>
              </a:rPr>
              <a:t>statement)	is	a	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declarative	sentence</a:t>
            </a:r>
            <a:endParaRPr sz="28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that 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either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true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false</a:t>
            </a:r>
            <a:r>
              <a:rPr sz="2800" spc="-5" dirty="0">
                <a:latin typeface="Times New Roman"/>
                <a:cs typeface="Times New Roman"/>
              </a:rPr>
              <a:t>, but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not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 both</a:t>
            </a:r>
            <a:r>
              <a:rPr sz="2800" dirty="0">
                <a:latin typeface="Times New Roman"/>
                <a:cs typeface="Times New Roman"/>
              </a:rPr>
              <a:t>.</a:t>
            </a:r>
          </a:p>
          <a:p>
            <a:pPr marL="355600" indent="-342900">
              <a:lnSpc>
                <a:spcPct val="100000"/>
              </a:lnSpc>
              <a:spcBef>
                <a:spcPts val="1875"/>
              </a:spcBef>
              <a:buFont typeface="Arial MT"/>
              <a:buChar char="•"/>
              <a:tabLst>
                <a:tab pos="354965" algn="l"/>
                <a:tab pos="355600" algn="l"/>
                <a:tab pos="1047115" algn="l"/>
                <a:tab pos="1776730" algn="l"/>
                <a:tab pos="2213610" algn="l"/>
                <a:tab pos="3063875" algn="l"/>
                <a:tab pos="3738245" algn="l"/>
                <a:tab pos="4608195" algn="l"/>
                <a:tab pos="5380355" algn="l"/>
                <a:tab pos="7282180" algn="l"/>
                <a:tab pos="766127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	area	of	</a:t>
            </a:r>
            <a:r>
              <a:rPr sz="2800" dirty="0">
                <a:latin typeface="Times New Roman"/>
                <a:cs typeface="Times New Roman"/>
              </a:rPr>
              <a:t>logic	</a:t>
            </a:r>
            <a:r>
              <a:rPr sz="2800" spc="-5" dirty="0">
                <a:latin typeface="Times New Roman"/>
                <a:cs typeface="Times New Roman"/>
              </a:rPr>
              <a:t>that	deals	with	</a:t>
            </a:r>
            <a:r>
              <a:rPr sz="2800" dirty="0">
                <a:latin typeface="Times New Roman"/>
                <a:cs typeface="Times New Roman"/>
              </a:rPr>
              <a:t>propositions	</a:t>
            </a:r>
            <a:r>
              <a:rPr sz="2800" spc="-5" dirty="0">
                <a:latin typeface="Times New Roman"/>
                <a:cs typeface="Times New Roman"/>
              </a:rPr>
              <a:t>is	called</a:t>
            </a:r>
            <a:endParaRPr sz="28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propositional</a:t>
            </a:r>
            <a:r>
              <a:rPr sz="2800" b="1" spc="-3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F81BC"/>
                </a:solidFill>
                <a:latin typeface="Times New Roman"/>
                <a:cs typeface="Times New Roman"/>
              </a:rPr>
              <a:t>logics</a:t>
            </a:r>
            <a:r>
              <a:rPr sz="2800" dirty="0">
                <a:latin typeface="Times New Roman"/>
                <a:cs typeface="Times New Roman"/>
              </a:rPr>
              <a:t>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71833" y="4363847"/>
            <a:ext cx="5822315" cy="1713230"/>
            <a:chOff x="1566925" y="4015771"/>
            <a:chExt cx="5822315" cy="17132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4080" y="4015771"/>
              <a:ext cx="5574642" cy="141132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79625" y="4725162"/>
              <a:ext cx="1697989" cy="990600"/>
            </a:xfrm>
            <a:custGeom>
              <a:avLst/>
              <a:gdLst/>
              <a:ahLst/>
              <a:cxnLst/>
              <a:rect l="l" t="t" r="r" b="b"/>
              <a:pathLst>
                <a:path w="1697989" h="990600">
                  <a:moveTo>
                    <a:pt x="0" y="495300"/>
                  </a:moveTo>
                  <a:lnTo>
                    <a:pt x="8430" y="425224"/>
                  </a:lnTo>
                  <a:lnTo>
                    <a:pt x="32957" y="358169"/>
                  </a:lnTo>
                  <a:lnTo>
                    <a:pt x="72428" y="294806"/>
                  </a:lnTo>
                  <a:lnTo>
                    <a:pt x="97409" y="264718"/>
                  </a:lnTo>
                  <a:lnTo>
                    <a:pt x="125695" y="235805"/>
                  </a:lnTo>
                  <a:lnTo>
                    <a:pt x="157143" y="208150"/>
                  </a:lnTo>
                  <a:lnTo>
                    <a:pt x="191608" y="181836"/>
                  </a:lnTo>
                  <a:lnTo>
                    <a:pt x="228947" y="156948"/>
                  </a:lnTo>
                  <a:lnTo>
                    <a:pt x="269017" y="133570"/>
                  </a:lnTo>
                  <a:lnTo>
                    <a:pt x="311673" y="111785"/>
                  </a:lnTo>
                  <a:lnTo>
                    <a:pt x="356771" y="91677"/>
                  </a:lnTo>
                  <a:lnTo>
                    <a:pt x="404169" y="73330"/>
                  </a:lnTo>
                  <a:lnTo>
                    <a:pt x="453722" y="56827"/>
                  </a:lnTo>
                  <a:lnTo>
                    <a:pt x="505286" y="42253"/>
                  </a:lnTo>
                  <a:lnTo>
                    <a:pt x="558719" y="29692"/>
                  </a:lnTo>
                  <a:lnTo>
                    <a:pt x="613875" y="19226"/>
                  </a:lnTo>
                  <a:lnTo>
                    <a:pt x="670612" y="10940"/>
                  </a:lnTo>
                  <a:lnTo>
                    <a:pt x="728786" y="4918"/>
                  </a:lnTo>
                  <a:lnTo>
                    <a:pt x="788252" y="1243"/>
                  </a:lnTo>
                  <a:lnTo>
                    <a:pt x="848868" y="0"/>
                  </a:lnTo>
                  <a:lnTo>
                    <a:pt x="909483" y="1243"/>
                  </a:lnTo>
                  <a:lnTo>
                    <a:pt x="968949" y="4918"/>
                  </a:lnTo>
                  <a:lnTo>
                    <a:pt x="1027123" y="10940"/>
                  </a:lnTo>
                  <a:lnTo>
                    <a:pt x="1083860" y="19226"/>
                  </a:lnTo>
                  <a:lnTo>
                    <a:pt x="1139016" y="29692"/>
                  </a:lnTo>
                  <a:lnTo>
                    <a:pt x="1192449" y="42253"/>
                  </a:lnTo>
                  <a:lnTo>
                    <a:pt x="1244013" y="56827"/>
                  </a:lnTo>
                  <a:lnTo>
                    <a:pt x="1293566" y="73330"/>
                  </a:lnTo>
                  <a:lnTo>
                    <a:pt x="1340964" y="91677"/>
                  </a:lnTo>
                  <a:lnTo>
                    <a:pt x="1386062" y="111785"/>
                  </a:lnTo>
                  <a:lnTo>
                    <a:pt x="1428718" y="133570"/>
                  </a:lnTo>
                  <a:lnTo>
                    <a:pt x="1468788" y="156948"/>
                  </a:lnTo>
                  <a:lnTo>
                    <a:pt x="1506127" y="181836"/>
                  </a:lnTo>
                  <a:lnTo>
                    <a:pt x="1540592" y="208150"/>
                  </a:lnTo>
                  <a:lnTo>
                    <a:pt x="1572040" y="235805"/>
                  </a:lnTo>
                  <a:lnTo>
                    <a:pt x="1600326" y="264718"/>
                  </a:lnTo>
                  <a:lnTo>
                    <a:pt x="1625307" y="294806"/>
                  </a:lnTo>
                  <a:lnTo>
                    <a:pt x="1664778" y="358169"/>
                  </a:lnTo>
                  <a:lnTo>
                    <a:pt x="1689305" y="425224"/>
                  </a:lnTo>
                  <a:lnTo>
                    <a:pt x="1697736" y="495300"/>
                  </a:lnTo>
                  <a:lnTo>
                    <a:pt x="1695604" y="530673"/>
                  </a:lnTo>
                  <a:lnTo>
                    <a:pt x="1678982" y="599322"/>
                  </a:lnTo>
                  <a:lnTo>
                    <a:pt x="1646839" y="664615"/>
                  </a:lnTo>
                  <a:lnTo>
                    <a:pt x="1600326" y="725881"/>
                  </a:lnTo>
                  <a:lnTo>
                    <a:pt x="1572040" y="754794"/>
                  </a:lnTo>
                  <a:lnTo>
                    <a:pt x="1540592" y="782449"/>
                  </a:lnTo>
                  <a:lnTo>
                    <a:pt x="1506127" y="808763"/>
                  </a:lnTo>
                  <a:lnTo>
                    <a:pt x="1468788" y="833651"/>
                  </a:lnTo>
                  <a:lnTo>
                    <a:pt x="1428718" y="857029"/>
                  </a:lnTo>
                  <a:lnTo>
                    <a:pt x="1386062" y="878814"/>
                  </a:lnTo>
                  <a:lnTo>
                    <a:pt x="1340964" y="898922"/>
                  </a:lnTo>
                  <a:lnTo>
                    <a:pt x="1293566" y="917269"/>
                  </a:lnTo>
                  <a:lnTo>
                    <a:pt x="1244013" y="933772"/>
                  </a:lnTo>
                  <a:lnTo>
                    <a:pt x="1192449" y="948346"/>
                  </a:lnTo>
                  <a:lnTo>
                    <a:pt x="1139016" y="960907"/>
                  </a:lnTo>
                  <a:lnTo>
                    <a:pt x="1083860" y="971373"/>
                  </a:lnTo>
                  <a:lnTo>
                    <a:pt x="1027123" y="979659"/>
                  </a:lnTo>
                  <a:lnTo>
                    <a:pt x="968949" y="985681"/>
                  </a:lnTo>
                  <a:lnTo>
                    <a:pt x="909483" y="989356"/>
                  </a:lnTo>
                  <a:lnTo>
                    <a:pt x="848868" y="990600"/>
                  </a:lnTo>
                  <a:lnTo>
                    <a:pt x="788252" y="989356"/>
                  </a:lnTo>
                  <a:lnTo>
                    <a:pt x="728786" y="985681"/>
                  </a:lnTo>
                  <a:lnTo>
                    <a:pt x="670612" y="979659"/>
                  </a:lnTo>
                  <a:lnTo>
                    <a:pt x="613875" y="971373"/>
                  </a:lnTo>
                  <a:lnTo>
                    <a:pt x="558719" y="960907"/>
                  </a:lnTo>
                  <a:lnTo>
                    <a:pt x="505286" y="948346"/>
                  </a:lnTo>
                  <a:lnTo>
                    <a:pt x="453722" y="933772"/>
                  </a:lnTo>
                  <a:lnTo>
                    <a:pt x="404169" y="917269"/>
                  </a:lnTo>
                  <a:lnTo>
                    <a:pt x="356771" y="898922"/>
                  </a:lnTo>
                  <a:lnTo>
                    <a:pt x="311673" y="878814"/>
                  </a:lnTo>
                  <a:lnTo>
                    <a:pt x="269017" y="857029"/>
                  </a:lnTo>
                  <a:lnTo>
                    <a:pt x="228947" y="833651"/>
                  </a:lnTo>
                  <a:lnTo>
                    <a:pt x="191608" y="808763"/>
                  </a:lnTo>
                  <a:lnTo>
                    <a:pt x="157143" y="782449"/>
                  </a:lnTo>
                  <a:lnTo>
                    <a:pt x="125695" y="754794"/>
                  </a:lnTo>
                  <a:lnTo>
                    <a:pt x="97409" y="725881"/>
                  </a:lnTo>
                  <a:lnTo>
                    <a:pt x="72428" y="695793"/>
                  </a:lnTo>
                  <a:lnTo>
                    <a:pt x="32957" y="632430"/>
                  </a:lnTo>
                  <a:lnTo>
                    <a:pt x="8430" y="565375"/>
                  </a:lnTo>
                  <a:lnTo>
                    <a:pt x="0" y="495300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334907"/>
            <a:ext cx="1624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Examples: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7862" y="1011809"/>
            <a:ext cx="6190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Introduction</a:t>
            </a:r>
            <a:r>
              <a:rPr spc="-10" dirty="0"/>
              <a:t> </a:t>
            </a:r>
            <a:r>
              <a:rPr spc="-5" dirty="0"/>
              <a:t>to</a:t>
            </a:r>
            <a:r>
              <a:rPr spc="5" dirty="0"/>
              <a:t> </a:t>
            </a:r>
            <a:r>
              <a:rPr dirty="0"/>
              <a:t>Propositional</a:t>
            </a:r>
            <a:r>
              <a:rPr spc="-20" dirty="0"/>
              <a:t> </a:t>
            </a:r>
            <a:r>
              <a:rPr spc="-5" dirty="0"/>
              <a:t>Logic </a:t>
            </a:r>
            <a:r>
              <a:rPr dirty="0"/>
              <a:t>(3/4)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BS102</a:t>
            </a:r>
            <a:r>
              <a:rPr spc="-15" dirty="0"/>
              <a:t> </a:t>
            </a:r>
            <a:r>
              <a:rPr spc="-5" dirty="0"/>
              <a:t>Discrete</a:t>
            </a:r>
            <a:r>
              <a:rPr spc="-55" dirty="0"/>
              <a:t> </a:t>
            </a:r>
            <a:r>
              <a:rPr spc="-5" dirty="0"/>
              <a:t>Mathematics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©Ahme</a:t>
            </a:r>
            <a:r>
              <a:rPr dirty="0"/>
              <a:t>d</a:t>
            </a:r>
            <a:r>
              <a:rPr spc="-45" dirty="0"/>
              <a:t> </a:t>
            </a:r>
            <a:r>
              <a:rPr dirty="0"/>
              <a:t>Ha</a:t>
            </a:r>
            <a:r>
              <a:rPr spc="-30" dirty="0"/>
              <a:t>g</a:t>
            </a:r>
            <a:r>
              <a:rPr dirty="0"/>
              <a:t>ag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452400"/>
              </p:ext>
            </p:extLst>
          </p:nvPr>
        </p:nvGraphicFramePr>
        <p:xfrm>
          <a:off x="1463222" y="2110125"/>
          <a:ext cx="6096000" cy="22250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63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Propositions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Truth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value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482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1800" spc="-1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8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3</a:t>
                      </a:r>
                      <a:r>
                        <a:rPr sz="1800" spc="8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800" spc="8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5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3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True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82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5</a:t>
                      </a:r>
                      <a:r>
                        <a:rPr sz="1800" spc="-1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8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1800" spc="8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800" spc="8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1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False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051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Today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Friday</a:t>
                      </a: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False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1805305" algn="l"/>
                        </a:tabLst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800" spc="6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800" spc="1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3</a:t>
                      </a:r>
                      <a:r>
                        <a:rPr sz="1800" spc="10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800" spc="10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7</a:t>
                      </a:r>
                      <a:r>
                        <a:rPr sz="18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,	for</a:t>
                      </a:r>
                      <a:r>
                        <a:rPr sz="1800" spc="-1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800" spc="12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800" spc="8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4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3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True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Cairo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capital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Egypt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3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True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378784"/>
              </p:ext>
            </p:extLst>
          </p:nvPr>
        </p:nvGraphicFramePr>
        <p:xfrm>
          <a:off x="1484993" y="4548916"/>
          <a:ext cx="6096000" cy="14833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Sentences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Proposition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7943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What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time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it?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propositions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362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Read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this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carefully.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propositions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800" spc="4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8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3</a:t>
                      </a:r>
                      <a:r>
                        <a:rPr sz="1800" spc="8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800" spc="8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7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propositions</a:t>
                      </a: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3754</TotalTime>
  <Words>1405</Words>
  <Application>Microsoft Office PowerPoint</Application>
  <PresentationFormat>On-screen Show (4:3)</PresentationFormat>
  <Paragraphs>417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 MT</vt:lpstr>
      <vt:lpstr>Calibri</vt:lpstr>
      <vt:lpstr>Calibri Light</vt:lpstr>
      <vt:lpstr>Cambria Math</vt:lpstr>
      <vt:lpstr>Symbol</vt:lpstr>
      <vt:lpstr>Tahoma</vt:lpstr>
      <vt:lpstr>Times New Roman</vt:lpstr>
      <vt:lpstr>Retrospect</vt:lpstr>
      <vt:lpstr> Discrete Mathematics</vt:lpstr>
      <vt:lpstr>Lectures Reference</vt:lpstr>
      <vt:lpstr>Course Objectives</vt:lpstr>
      <vt:lpstr>DM is a Gateway Course</vt:lpstr>
      <vt:lpstr>Course Syllabus</vt:lpstr>
      <vt:lpstr>Chapter 1: Logic and Proofs</vt:lpstr>
      <vt:lpstr>Introduction to Propositional Logic (1/4)</vt:lpstr>
      <vt:lpstr>PowerPoint Presentation</vt:lpstr>
      <vt:lpstr>Introduction to Propositional Logic (3/4)</vt:lpstr>
      <vt:lpstr>PowerPoint Presentation</vt:lpstr>
      <vt:lpstr>PowerPoint Presentation</vt:lpstr>
      <vt:lpstr>Compound Propositions (2/23)</vt:lpstr>
      <vt:lpstr>Compound Propositions (3/23)</vt:lpstr>
      <vt:lpstr>Compound Propositions (4/23)</vt:lpstr>
      <vt:lpstr>Compound Propositions (5/23)</vt:lpstr>
      <vt:lpstr>Compound Propositions (5/23)</vt:lpstr>
      <vt:lpstr>Compound Propositions (6/23)</vt:lpstr>
      <vt:lpstr>Compound Propositions (7/23)</vt:lpstr>
      <vt:lpstr>Compound Propositions (8/23)</vt:lpstr>
      <vt:lpstr>Compound Propositions (9/23)</vt:lpstr>
      <vt:lpstr>Compound Propositions (10/23)</vt:lpstr>
      <vt:lpstr>Compound Propositions (10/23)</vt:lpstr>
      <vt:lpstr>Compound Propositions (11/23)</vt:lpstr>
      <vt:lpstr>Compound Propositions (12/23)</vt:lpstr>
      <vt:lpstr>Compound Propositions (12/23)</vt:lpstr>
      <vt:lpstr>Compound Propositions (13/23)</vt:lpstr>
      <vt:lpstr>Compound Propositions (13/23)</vt:lpstr>
      <vt:lpstr>Compound Propositions (14/23)</vt:lpstr>
      <vt:lpstr>Compound Propositions (15/23)</vt:lpstr>
      <vt:lpstr>Compound Propositions (16/23)</vt:lpstr>
      <vt:lpstr>Compound Propositions (16/23)</vt:lpstr>
      <vt:lpstr>Compound Propositions (16/23)</vt:lpstr>
      <vt:lpstr>Compound Propositions (16/23)</vt:lpstr>
      <vt:lpstr>Compound Propositions (16/23)</vt:lpstr>
      <vt:lpstr>Compound Propositions (17/23)</vt:lpstr>
      <vt:lpstr>Compound Propositions (18/23)</vt:lpstr>
      <vt:lpstr>Compound Propositions (19/23)</vt:lpstr>
      <vt:lpstr>Compound Propositions (19/23)</vt:lpstr>
      <vt:lpstr>Compound Propositions (19/23)</vt:lpstr>
      <vt:lpstr>Compound Propositions (19/23)</vt:lpstr>
      <vt:lpstr>Compound Propositions (19/23)</vt:lpstr>
      <vt:lpstr>PowerPoint Presentation</vt:lpstr>
      <vt:lpstr>PowerPoint Presentation</vt:lpstr>
      <vt:lpstr>Compound Propositions (22/23)</vt:lpstr>
      <vt:lpstr>Compound Propositions (23/23)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EELU_ahagag</dc:title>
  <dc:creator>ahagag</dc:creator>
  <cp:lastModifiedBy> </cp:lastModifiedBy>
  <cp:revision>5</cp:revision>
  <dcterms:created xsi:type="dcterms:W3CDTF">2022-10-19T17:44:29Z</dcterms:created>
  <dcterms:modified xsi:type="dcterms:W3CDTF">2022-10-22T08:19:57Z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2022-10-19T00:00:00Z</vt:filetime>
  </property>
</Properties>
</file>